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sldIdLst>
    <p:sldId id="256" r:id="rId2"/>
    <p:sldId id="257" r:id="rId3"/>
    <p:sldId id="258" r:id="rId4"/>
    <p:sldId id="259" r:id="rId5"/>
    <p:sldId id="260" r:id="rId6"/>
    <p:sldId id="261" r:id="rId7"/>
    <p:sldId id="262" r:id="rId8"/>
    <p:sldId id="263" r:id="rId9"/>
    <p:sldId id="264" r:id="rId10"/>
    <p:sldId id="266" r:id="rId11"/>
    <p:sldId id="267" r:id="rId12"/>
    <p:sldId id="271" r:id="rId13"/>
    <p:sldId id="272"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93447" autoAdjust="0"/>
  </p:normalViewPr>
  <p:slideViewPr>
    <p:cSldViewPr snapToGrid="0">
      <p:cViewPr varScale="1">
        <p:scale>
          <a:sx n="59" d="100"/>
          <a:sy n="59" d="100"/>
        </p:scale>
        <p:origin x="1092"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9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2443410-224B-4708-BCF5-C8BFA478F65F}" type="datetimeFigureOut">
              <a:rPr lang="en-US" smtClean="0"/>
              <a:t>6/21/2024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94D5FCF-8325-4DB3-B37A-79284FB0EE1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045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443410-224B-4708-BCF5-C8BFA478F65F}"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D5FCF-8325-4DB3-B37A-79284FB0EE13}" type="slidenum">
              <a:rPr lang="en-US" smtClean="0"/>
              <a:t>‹#›</a:t>
            </a:fld>
            <a:endParaRPr lang="en-US"/>
          </a:p>
        </p:txBody>
      </p:sp>
    </p:spTree>
    <p:extLst>
      <p:ext uri="{BB962C8B-B14F-4D97-AF65-F5344CB8AC3E}">
        <p14:creationId xmlns:p14="http://schemas.microsoft.com/office/powerpoint/2010/main" val="617110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43410-224B-4708-BCF5-C8BFA478F65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D5FCF-8325-4DB3-B37A-79284FB0EE1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802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43410-224B-4708-BCF5-C8BFA478F65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D5FCF-8325-4DB3-B37A-79284FB0EE1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9283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43410-224B-4708-BCF5-C8BFA478F65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D5FCF-8325-4DB3-B37A-79284FB0EE13}" type="slidenum">
              <a:rPr lang="en-US" smtClean="0"/>
              <a:t>‹#›</a:t>
            </a:fld>
            <a:endParaRPr lang="en-US"/>
          </a:p>
        </p:txBody>
      </p:sp>
    </p:spTree>
    <p:extLst>
      <p:ext uri="{BB962C8B-B14F-4D97-AF65-F5344CB8AC3E}">
        <p14:creationId xmlns:p14="http://schemas.microsoft.com/office/powerpoint/2010/main" val="3114232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43410-224B-4708-BCF5-C8BFA478F65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D5FCF-8325-4DB3-B37A-79284FB0EE1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349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43410-224B-4708-BCF5-C8BFA478F65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D5FCF-8325-4DB3-B37A-79284FB0EE1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9559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443410-224B-4708-BCF5-C8BFA478F65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D5FCF-8325-4DB3-B37A-79284FB0EE1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754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443410-224B-4708-BCF5-C8BFA478F65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D5FCF-8325-4DB3-B37A-79284FB0EE1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492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443410-224B-4708-BCF5-C8BFA478F65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D5FCF-8325-4DB3-B37A-79284FB0EE13}" type="slidenum">
              <a:rPr lang="en-US" smtClean="0"/>
              <a:t>‹#›</a:t>
            </a:fld>
            <a:endParaRPr lang="en-US"/>
          </a:p>
        </p:txBody>
      </p:sp>
    </p:spTree>
    <p:extLst>
      <p:ext uri="{BB962C8B-B14F-4D97-AF65-F5344CB8AC3E}">
        <p14:creationId xmlns:p14="http://schemas.microsoft.com/office/powerpoint/2010/main" val="3876873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43410-224B-4708-BCF5-C8BFA478F65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D5FCF-8325-4DB3-B37A-79284FB0EE1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459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443410-224B-4708-BCF5-C8BFA478F65F}"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D5FCF-8325-4DB3-B37A-79284FB0EE13}" type="slidenum">
              <a:rPr lang="en-US" smtClean="0"/>
              <a:t>‹#›</a:t>
            </a:fld>
            <a:endParaRPr lang="en-US"/>
          </a:p>
        </p:txBody>
      </p:sp>
    </p:spTree>
    <p:extLst>
      <p:ext uri="{BB962C8B-B14F-4D97-AF65-F5344CB8AC3E}">
        <p14:creationId xmlns:p14="http://schemas.microsoft.com/office/powerpoint/2010/main" val="3061772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443410-224B-4708-BCF5-C8BFA478F65F}" type="datetimeFigureOut">
              <a:rPr lang="en-US" smtClean="0"/>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4D5FCF-8325-4DB3-B37A-79284FB0EE1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491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443410-224B-4708-BCF5-C8BFA478F65F}" type="datetimeFigureOut">
              <a:rPr lang="en-US" smtClean="0"/>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D5FCF-8325-4DB3-B37A-79284FB0EE1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6319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443410-224B-4708-BCF5-C8BFA478F65F}" type="datetimeFigureOut">
              <a:rPr lang="en-US" smtClean="0"/>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4D5FCF-8325-4DB3-B37A-79284FB0EE13}" type="slidenum">
              <a:rPr lang="en-US" smtClean="0"/>
              <a:t>‹#›</a:t>
            </a:fld>
            <a:endParaRPr lang="en-US"/>
          </a:p>
        </p:txBody>
      </p:sp>
    </p:spTree>
    <p:extLst>
      <p:ext uri="{BB962C8B-B14F-4D97-AF65-F5344CB8AC3E}">
        <p14:creationId xmlns:p14="http://schemas.microsoft.com/office/powerpoint/2010/main" val="666352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443410-224B-4708-BCF5-C8BFA478F65F}"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D5FCF-8325-4DB3-B37A-79284FB0EE1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063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443410-224B-4708-BCF5-C8BFA478F65F}"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D5FCF-8325-4DB3-B37A-79284FB0EE13}" type="slidenum">
              <a:rPr lang="en-US" smtClean="0"/>
              <a:t>‹#›</a:t>
            </a:fld>
            <a:endParaRPr lang="en-US"/>
          </a:p>
        </p:txBody>
      </p:sp>
    </p:spTree>
    <p:extLst>
      <p:ext uri="{BB962C8B-B14F-4D97-AF65-F5344CB8AC3E}">
        <p14:creationId xmlns:p14="http://schemas.microsoft.com/office/powerpoint/2010/main" val="3256230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443410-224B-4708-BCF5-C8BFA478F65F}" type="datetimeFigureOut">
              <a:rPr lang="en-US" smtClean="0"/>
              <a:t>6/21/2024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94D5FCF-8325-4DB3-B37A-79284FB0EE13}" type="slidenum">
              <a:rPr lang="en-US" smtClean="0"/>
              <a:t>‹#›</a:t>
            </a:fld>
            <a:endParaRPr lang="en-US"/>
          </a:p>
        </p:txBody>
      </p:sp>
    </p:spTree>
    <p:extLst>
      <p:ext uri="{BB962C8B-B14F-4D97-AF65-F5344CB8AC3E}">
        <p14:creationId xmlns:p14="http://schemas.microsoft.com/office/powerpoint/2010/main" val="2323527428"/>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FA74202-8C29-03A8-2149-BB8E8EFC06E4}"/>
              </a:ext>
            </a:extLst>
          </p:cNvPr>
          <p:cNvGrpSpPr/>
          <p:nvPr/>
        </p:nvGrpSpPr>
        <p:grpSpPr>
          <a:xfrm>
            <a:off x="135931" y="131859"/>
            <a:ext cx="11920138" cy="6594282"/>
            <a:chOff x="154814" y="82313"/>
            <a:chExt cx="11920138" cy="6594282"/>
          </a:xfrm>
        </p:grpSpPr>
        <p:pic>
          <p:nvPicPr>
            <p:cNvPr id="1027" name="Picture 3" descr="A group of women pushing a shopping cart  Description automatically generated">
              <a:extLst>
                <a:ext uri="{FF2B5EF4-FFF2-40B4-BE49-F238E27FC236}">
                  <a16:creationId xmlns:a16="http://schemas.microsoft.com/office/drawing/2014/main" id="{4C8120AD-A705-5CC6-B382-E82C4CADA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14" y="82313"/>
              <a:ext cx="8006925" cy="658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D2CE3175-0AA9-9A60-E4A5-A5E7B7989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83" y="318658"/>
              <a:ext cx="7220351" cy="635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A wooden figure of people  Description automatically generated">
              <a:extLst>
                <a:ext uri="{FF2B5EF4-FFF2-40B4-BE49-F238E27FC236}">
                  <a16:creationId xmlns:a16="http://schemas.microsoft.com/office/drawing/2014/main" id="{03DF515E-5181-7744-49C2-15AF6E58F8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0611" y="94502"/>
              <a:ext cx="5624341" cy="656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Box 9">
            <a:extLst>
              <a:ext uri="{FF2B5EF4-FFF2-40B4-BE49-F238E27FC236}">
                <a16:creationId xmlns:a16="http://schemas.microsoft.com/office/drawing/2014/main" id="{7B78CDE8-2B3D-29F7-AD2D-11EFD4E0AD65}"/>
              </a:ext>
            </a:extLst>
          </p:cNvPr>
          <p:cNvSpPr txBox="1"/>
          <p:nvPr/>
        </p:nvSpPr>
        <p:spPr>
          <a:xfrm>
            <a:off x="648742" y="768889"/>
            <a:ext cx="6405465" cy="4524315"/>
          </a:xfrm>
          <a:prstGeom prst="rect">
            <a:avLst/>
          </a:prstGeom>
          <a:noFill/>
        </p:spPr>
        <p:txBody>
          <a:bodyPr wrap="square" rtlCol="0">
            <a:spAutoFit/>
          </a:bodyPr>
          <a:lstStyle/>
          <a:p>
            <a:r>
              <a:rPr lang="en-US" sz="4800" dirty="0">
                <a:solidFill>
                  <a:schemeClr val="bg1"/>
                </a:solidFill>
                <a:latin typeface="Albertus Extra Bold" panose="020E0802040304020204" pitchFamily="34" charset="0"/>
              </a:rPr>
              <a:t>A REPORT ON</a:t>
            </a:r>
          </a:p>
          <a:p>
            <a:r>
              <a:rPr lang="en-US" sz="4800" dirty="0">
                <a:solidFill>
                  <a:schemeClr val="bg1"/>
                </a:solidFill>
                <a:latin typeface="Albertus Extra Bold" panose="020E0802040304020204" pitchFamily="34" charset="0"/>
              </a:rPr>
              <a:t>CUSTOMER </a:t>
            </a:r>
            <a:r>
              <a:rPr lang="en-US" sz="4700" dirty="0">
                <a:solidFill>
                  <a:schemeClr val="bg1"/>
                </a:solidFill>
                <a:latin typeface="Albertus Extra Bold" panose="020E0802040304020204" pitchFamily="34" charset="0"/>
              </a:rPr>
              <a:t>CHURN</a:t>
            </a:r>
            <a:r>
              <a:rPr lang="en-US" sz="4800" dirty="0">
                <a:solidFill>
                  <a:schemeClr val="bg1"/>
                </a:solidFill>
                <a:latin typeface="Albertus Extra Bold" panose="020E0802040304020204" pitchFamily="34" charset="0"/>
              </a:rPr>
              <a:t> </a:t>
            </a:r>
          </a:p>
          <a:p>
            <a:r>
              <a:rPr lang="en-US" sz="4800" dirty="0">
                <a:solidFill>
                  <a:schemeClr val="bg1"/>
                </a:solidFill>
                <a:latin typeface="Albertus Extra Bold" panose="020E0802040304020204" pitchFamily="34" charset="0"/>
              </a:rPr>
              <a:t>PREDICTION FOR CONNECT TELECOM COMPANY</a:t>
            </a:r>
          </a:p>
        </p:txBody>
      </p:sp>
    </p:spTree>
    <p:extLst>
      <p:ext uri="{BB962C8B-B14F-4D97-AF65-F5344CB8AC3E}">
        <p14:creationId xmlns:p14="http://schemas.microsoft.com/office/powerpoint/2010/main" val="243136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EAA00F-5988-58A5-39C8-988EAF68ED31}"/>
              </a:ext>
            </a:extLst>
          </p:cNvPr>
          <p:cNvSpPr txBox="1"/>
          <p:nvPr/>
        </p:nvSpPr>
        <p:spPr>
          <a:xfrm>
            <a:off x="734065" y="666332"/>
            <a:ext cx="10929250" cy="5078313"/>
          </a:xfrm>
          <a:prstGeom prst="rect">
            <a:avLst/>
          </a:prstGeom>
          <a:noFill/>
        </p:spPr>
        <p:txBody>
          <a:bodyPr wrap="square" rtlCol="0">
            <a:spAutoFit/>
          </a:bodyPr>
          <a:lstStyle/>
          <a:p>
            <a:r>
              <a:rPr lang="en-US" b="1" dirty="0"/>
              <a:t>MODEL EVALUATION</a:t>
            </a:r>
          </a:p>
          <a:p>
            <a:r>
              <a:rPr lang="en-US" dirty="0"/>
              <a:t>This involves fitting the model to the training data and adjusting its parameters.</a:t>
            </a:r>
          </a:p>
          <a:p>
            <a:r>
              <a:rPr lang="en-US" dirty="0"/>
              <a:t>After fitting the data into the 9 machine-learning algorithms, the </a:t>
            </a:r>
            <a:r>
              <a:rPr kumimoji="0" lang="en-US" altLang="en-US" sz="1800" b="0" i="0" u="none" strike="noStrike" cap="none" normalizeH="0" baseline="0" dirty="0">
                <a:ln>
                  <a:noFill/>
                </a:ln>
                <a:solidFill>
                  <a:srgbClr val="000000"/>
                </a:solidFill>
                <a:effectLst/>
                <a:latin typeface="Garamond (Body)"/>
              </a:rPr>
              <a:t>Logistic Regression algorithm performed better with th</a:t>
            </a:r>
            <a:r>
              <a:rPr lang="en-US" altLang="en-US" dirty="0">
                <a:solidFill>
                  <a:srgbClr val="000000"/>
                </a:solidFill>
                <a:latin typeface="Garamond (Body)"/>
              </a:rPr>
              <a:t>e best accuracy, precision,  and F1 score</a:t>
            </a:r>
            <a:endParaRPr lang="en-US" dirty="0"/>
          </a:p>
          <a:p>
            <a:pPr indent="-342900">
              <a:buFont typeface="+mj-lt"/>
              <a:buAutoNum type="arabicPeriod"/>
            </a:pPr>
            <a:endParaRPr lang="en-US" dirty="0"/>
          </a:p>
          <a:p>
            <a:pPr indent="-342900">
              <a:buFont typeface="+mj-lt"/>
              <a:buAutoNum type="arabicPeriod"/>
            </a:pPr>
            <a:endParaRPr lang="en-US" dirty="0"/>
          </a:p>
          <a:p>
            <a:endParaRPr lang="en-US" b="1" i="0" dirty="0">
              <a:solidFill>
                <a:srgbClr val="0D0D0D"/>
              </a:solidFill>
              <a:effectLst/>
              <a:latin typeface="Söhne"/>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graphicFrame>
        <p:nvGraphicFramePr>
          <p:cNvPr id="6" name="Table 5">
            <a:extLst>
              <a:ext uri="{FF2B5EF4-FFF2-40B4-BE49-F238E27FC236}">
                <a16:creationId xmlns:a16="http://schemas.microsoft.com/office/drawing/2014/main" id="{2D25A984-C6C0-8954-65FC-55BCFF16B0D4}"/>
              </a:ext>
            </a:extLst>
          </p:cNvPr>
          <p:cNvGraphicFramePr>
            <a:graphicFrameLocks noGrp="1"/>
          </p:cNvGraphicFramePr>
          <p:nvPr>
            <p:extLst>
              <p:ext uri="{D42A27DB-BD31-4B8C-83A1-F6EECF244321}">
                <p14:modId xmlns:p14="http://schemas.microsoft.com/office/powerpoint/2010/main" val="669903372"/>
              </p:ext>
            </p:extLst>
          </p:nvPr>
        </p:nvGraphicFramePr>
        <p:xfrm>
          <a:off x="829675" y="2057399"/>
          <a:ext cx="10532650" cy="3483429"/>
        </p:xfrm>
        <a:graphic>
          <a:graphicData uri="http://schemas.openxmlformats.org/drawingml/2006/table">
            <a:tbl>
              <a:tblPr/>
              <a:tblGrid>
                <a:gridCol w="1053265">
                  <a:extLst>
                    <a:ext uri="{9D8B030D-6E8A-4147-A177-3AD203B41FA5}">
                      <a16:colId xmlns:a16="http://schemas.microsoft.com/office/drawing/2014/main" val="1733043785"/>
                    </a:ext>
                  </a:extLst>
                </a:gridCol>
                <a:gridCol w="1053265">
                  <a:extLst>
                    <a:ext uri="{9D8B030D-6E8A-4147-A177-3AD203B41FA5}">
                      <a16:colId xmlns:a16="http://schemas.microsoft.com/office/drawing/2014/main" val="3918091725"/>
                    </a:ext>
                  </a:extLst>
                </a:gridCol>
                <a:gridCol w="1053265">
                  <a:extLst>
                    <a:ext uri="{9D8B030D-6E8A-4147-A177-3AD203B41FA5}">
                      <a16:colId xmlns:a16="http://schemas.microsoft.com/office/drawing/2014/main" val="1398041096"/>
                    </a:ext>
                  </a:extLst>
                </a:gridCol>
                <a:gridCol w="1053265">
                  <a:extLst>
                    <a:ext uri="{9D8B030D-6E8A-4147-A177-3AD203B41FA5}">
                      <a16:colId xmlns:a16="http://schemas.microsoft.com/office/drawing/2014/main" val="3715420374"/>
                    </a:ext>
                  </a:extLst>
                </a:gridCol>
                <a:gridCol w="1053265">
                  <a:extLst>
                    <a:ext uri="{9D8B030D-6E8A-4147-A177-3AD203B41FA5}">
                      <a16:colId xmlns:a16="http://schemas.microsoft.com/office/drawing/2014/main" val="1360680148"/>
                    </a:ext>
                  </a:extLst>
                </a:gridCol>
                <a:gridCol w="1053265">
                  <a:extLst>
                    <a:ext uri="{9D8B030D-6E8A-4147-A177-3AD203B41FA5}">
                      <a16:colId xmlns:a16="http://schemas.microsoft.com/office/drawing/2014/main" val="2759059370"/>
                    </a:ext>
                  </a:extLst>
                </a:gridCol>
                <a:gridCol w="1053265">
                  <a:extLst>
                    <a:ext uri="{9D8B030D-6E8A-4147-A177-3AD203B41FA5}">
                      <a16:colId xmlns:a16="http://schemas.microsoft.com/office/drawing/2014/main" val="3774251742"/>
                    </a:ext>
                  </a:extLst>
                </a:gridCol>
                <a:gridCol w="1053265">
                  <a:extLst>
                    <a:ext uri="{9D8B030D-6E8A-4147-A177-3AD203B41FA5}">
                      <a16:colId xmlns:a16="http://schemas.microsoft.com/office/drawing/2014/main" val="2281124683"/>
                    </a:ext>
                  </a:extLst>
                </a:gridCol>
                <a:gridCol w="1053265">
                  <a:extLst>
                    <a:ext uri="{9D8B030D-6E8A-4147-A177-3AD203B41FA5}">
                      <a16:colId xmlns:a16="http://schemas.microsoft.com/office/drawing/2014/main" val="3115968932"/>
                    </a:ext>
                  </a:extLst>
                </a:gridCol>
                <a:gridCol w="1053265">
                  <a:extLst>
                    <a:ext uri="{9D8B030D-6E8A-4147-A177-3AD203B41FA5}">
                      <a16:colId xmlns:a16="http://schemas.microsoft.com/office/drawing/2014/main" val="927546973"/>
                    </a:ext>
                  </a:extLst>
                </a:gridCol>
              </a:tblGrid>
              <a:tr h="832600">
                <a:tc>
                  <a:txBody>
                    <a:bodyPr/>
                    <a:lstStyle/>
                    <a:p>
                      <a:endParaRPr lang="en-US" sz="1500" b="1" dirty="0">
                        <a:effectLst/>
                      </a:endParaRPr>
                    </a:p>
                  </a:txBody>
                  <a:tcPr marL="66803" marR="66803" marT="9278" marB="9278" anchor="ctr">
                    <a:lnL w="12700" cap="flat" cmpd="sng" algn="ctr">
                      <a:solidFill>
                        <a:srgbClr val="904D53"/>
                      </a:solidFill>
                      <a:prstDash val="solid"/>
                      <a:round/>
                      <a:headEnd type="none" w="med" len="med"/>
                      <a:tailEnd type="none" w="med" len="med"/>
                    </a:lnL>
                    <a:lnR w="12700" cap="flat" cmpd="sng" algn="ctr">
                      <a:solidFill>
                        <a:srgbClr val="304E53"/>
                      </a:solidFill>
                      <a:prstDash val="solid"/>
                      <a:round/>
                      <a:headEnd type="none" w="med" len="med"/>
                      <a:tailEnd type="none" w="med" len="med"/>
                    </a:lnR>
                    <a:lnT w="12700" cap="flat" cmpd="sng" algn="ctr">
                      <a:solidFill>
                        <a:srgbClr val="904D53"/>
                      </a:solidFill>
                      <a:prstDash val="solid"/>
                      <a:round/>
                      <a:headEnd type="none" w="med" len="med"/>
                      <a:tailEnd type="none" w="med" len="med"/>
                    </a:lnT>
                    <a:lnB w="12700" cap="flat" cmpd="sng" algn="ctr">
                      <a:solidFill>
                        <a:srgbClr val="4029EC"/>
                      </a:solidFill>
                      <a:prstDash val="solid"/>
                      <a:round/>
                      <a:headEnd type="none" w="med" len="med"/>
                      <a:tailEnd type="none" w="med" len="med"/>
                    </a:lnB>
                    <a:solidFill>
                      <a:srgbClr val="FFFFFF"/>
                    </a:solidFill>
                  </a:tcPr>
                </a:tc>
                <a:tc>
                  <a:txBody>
                    <a:bodyPr/>
                    <a:lstStyle/>
                    <a:p>
                      <a:r>
                        <a:rPr lang="en-US" sz="1500" b="1" dirty="0">
                          <a:effectLst/>
                        </a:rPr>
                        <a:t>Logistic Regression</a:t>
                      </a:r>
                    </a:p>
                  </a:txBody>
                  <a:tcPr marL="66803" marR="66803" marT="9278" marB="9278" anchor="ctr">
                    <a:lnL w="12700" cap="flat" cmpd="sng" algn="ctr">
                      <a:solidFill>
                        <a:srgbClr val="304E53"/>
                      </a:solidFill>
                      <a:prstDash val="solid"/>
                      <a:round/>
                      <a:headEnd type="none" w="med" len="med"/>
                      <a:tailEnd type="none" w="med" len="med"/>
                    </a:lnL>
                    <a:lnR w="12700" cap="flat" cmpd="sng" algn="ctr">
                      <a:solidFill>
                        <a:srgbClr val="004253"/>
                      </a:solidFill>
                      <a:prstDash val="solid"/>
                      <a:round/>
                      <a:headEnd type="none" w="med" len="med"/>
                      <a:tailEnd type="none" w="med" len="med"/>
                    </a:lnR>
                    <a:lnT w="12700" cap="flat" cmpd="sng" algn="ctr">
                      <a:solidFill>
                        <a:srgbClr val="304E53"/>
                      </a:solidFill>
                      <a:prstDash val="solid"/>
                      <a:round/>
                      <a:headEnd type="none" w="med" len="med"/>
                      <a:tailEnd type="none" w="med" len="med"/>
                    </a:lnT>
                    <a:lnB w="12700" cap="flat" cmpd="sng" algn="ctr">
                      <a:solidFill>
                        <a:srgbClr val="801DEC"/>
                      </a:solidFill>
                      <a:prstDash val="solid"/>
                      <a:round/>
                      <a:headEnd type="none" w="med" len="med"/>
                      <a:tailEnd type="none" w="med" len="med"/>
                    </a:lnB>
                    <a:solidFill>
                      <a:srgbClr val="FFFFFF"/>
                    </a:solidFill>
                  </a:tcPr>
                </a:tc>
                <a:tc>
                  <a:txBody>
                    <a:bodyPr/>
                    <a:lstStyle/>
                    <a:p>
                      <a:r>
                        <a:rPr lang="en-US" sz="1500" b="1" dirty="0">
                          <a:effectLst/>
                        </a:rPr>
                        <a:t>LinearSVC</a:t>
                      </a:r>
                    </a:p>
                  </a:txBody>
                  <a:tcPr marL="66803" marR="66803" marT="9278" marB="9278" anchor="ctr">
                    <a:lnL w="12700" cap="flat" cmpd="sng" algn="ctr">
                      <a:solidFill>
                        <a:srgbClr val="004253"/>
                      </a:solidFill>
                      <a:prstDash val="solid"/>
                      <a:round/>
                      <a:headEnd type="none" w="med" len="med"/>
                      <a:tailEnd type="none" w="med" len="med"/>
                    </a:lnL>
                    <a:lnR w="12700" cap="flat" cmpd="sng" algn="ctr">
                      <a:solidFill>
                        <a:srgbClr val="005153"/>
                      </a:solidFill>
                      <a:prstDash val="solid"/>
                      <a:round/>
                      <a:headEnd type="none" w="med" len="med"/>
                      <a:tailEnd type="none" w="med" len="med"/>
                    </a:lnR>
                    <a:lnT w="12700" cap="flat" cmpd="sng" algn="ctr">
                      <a:solidFill>
                        <a:srgbClr val="004253"/>
                      </a:solidFill>
                      <a:prstDash val="solid"/>
                      <a:round/>
                      <a:headEnd type="none" w="med" len="med"/>
                      <a:tailEnd type="none" w="med" len="med"/>
                    </a:lnT>
                    <a:lnB w="12700" cap="flat" cmpd="sng" algn="ctr">
                      <a:solidFill>
                        <a:srgbClr val="4029EC"/>
                      </a:solidFill>
                      <a:prstDash val="solid"/>
                      <a:round/>
                      <a:headEnd type="none" w="med" len="med"/>
                      <a:tailEnd type="none" w="med" len="med"/>
                    </a:lnB>
                    <a:solidFill>
                      <a:srgbClr val="FFFFFF"/>
                    </a:solidFill>
                  </a:tcPr>
                </a:tc>
                <a:tc>
                  <a:txBody>
                    <a:bodyPr/>
                    <a:lstStyle/>
                    <a:p>
                      <a:r>
                        <a:rPr lang="en-US" sz="1500" b="1">
                          <a:effectLst/>
                        </a:rPr>
                        <a:t>SVC</a:t>
                      </a:r>
                    </a:p>
                  </a:txBody>
                  <a:tcPr marL="66803" marR="66803" marT="9278" marB="9278" anchor="ctr">
                    <a:lnL w="12700" cap="flat" cmpd="sng" algn="ctr">
                      <a:solidFill>
                        <a:srgbClr val="005153"/>
                      </a:solidFill>
                      <a:prstDash val="solid"/>
                      <a:round/>
                      <a:headEnd type="none" w="med" len="med"/>
                      <a:tailEnd type="none" w="med" len="med"/>
                    </a:lnL>
                    <a:lnR w="12700" cap="flat" cmpd="sng" algn="ctr">
                      <a:solidFill>
                        <a:srgbClr val="405253"/>
                      </a:solidFill>
                      <a:prstDash val="solid"/>
                      <a:round/>
                      <a:headEnd type="none" w="med" len="med"/>
                      <a:tailEnd type="none" w="med" len="med"/>
                    </a:lnR>
                    <a:lnT w="12700" cap="flat" cmpd="sng" algn="ctr">
                      <a:solidFill>
                        <a:srgbClr val="005153"/>
                      </a:solidFill>
                      <a:prstDash val="solid"/>
                      <a:round/>
                      <a:headEnd type="none" w="med" len="med"/>
                      <a:tailEnd type="none" w="med" len="med"/>
                    </a:lnT>
                    <a:lnB w="12700" cap="flat" cmpd="sng" algn="ctr">
                      <a:solidFill>
                        <a:srgbClr val="8035EC"/>
                      </a:solidFill>
                      <a:prstDash val="solid"/>
                      <a:round/>
                      <a:headEnd type="none" w="med" len="med"/>
                      <a:tailEnd type="none" w="med" len="med"/>
                    </a:lnB>
                    <a:solidFill>
                      <a:srgbClr val="FFFFFF"/>
                    </a:solidFill>
                  </a:tcPr>
                </a:tc>
                <a:tc>
                  <a:txBody>
                    <a:bodyPr/>
                    <a:lstStyle/>
                    <a:p>
                      <a:r>
                        <a:rPr lang="en-US" sz="1500" b="1">
                          <a:effectLst/>
                        </a:rPr>
                        <a:t>SGD Classifier</a:t>
                      </a:r>
                    </a:p>
                  </a:txBody>
                  <a:tcPr marL="66803" marR="66803" marT="9278" marB="9278" anchor="ctr">
                    <a:lnL w="12700" cap="flat" cmpd="sng" algn="ctr">
                      <a:solidFill>
                        <a:srgbClr val="405253"/>
                      </a:solidFill>
                      <a:prstDash val="solid"/>
                      <a:round/>
                      <a:headEnd type="none" w="med" len="med"/>
                      <a:tailEnd type="none" w="med" len="med"/>
                    </a:lnL>
                    <a:lnR w="12700" cap="flat" cmpd="sng" algn="ctr">
                      <a:solidFill>
                        <a:srgbClr val="405253"/>
                      </a:solidFill>
                      <a:prstDash val="solid"/>
                      <a:round/>
                      <a:headEnd type="none" w="med" len="med"/>
                      <a:tailEnd type="none" w="med" len="med"/>
                    </a:lnR>
                    <a:lnT w="12700" cap="flat" cmpd="sng" algn="ctr">
                      <a:solidFill>
                        <a:srgbClr val="405253"/>
                      </a:solidFill>
                      <a:prstDash val="solid"/>
                      <a:round/>
                      <a:headEnd type="none" w="med" len="med"/>
                      <a:tailEnd type="none" w="med" len="med"/>
                    </a:lnT>
                    <a:lnB w="12700" cap="flat" cmpd="sng" algn="ctr">
                      <a:solidFill>
                        <a:srgbClr val="4031EC"/>
                      </a:solidFill>
                      <a:prstDash val="solid"/>
                      <a:round/>
                      <a:headEnd type="none" w="med" len="med"/>
                      <a:tailEnd type="none" w="med" len="med"/>
                    </a:lnB>
                    <a:solidFill>
                      <a:srgbClr val="FFFFFF"/>
                    </a:solidFill>
                  </a:tcPr>
                </a:tc>
                <a:tc>
                  <a:txBody>
                    <a:bodyPr/>
                    <a:lstStyle/>
                    <a:p>
                      <a:r>
                        <a:rPr lang="en-US" sz="1500" b="1" dirty="0">
                          <a:effectLst/>
                        </a:rPr>
                        <a:t>Random Forest</a:t>
                      </a:r>
                    </a:p>
                  </a:txBody>
                  <a:tcPr marL="66803" marR="66803" marT="9278" marB="9278" anchor="ctr">
                    <a:lnL w="12700" cap="flat" cmpd="sng" algn="ctr">
                      <a:solidFill>
                        <a:srgbClr val="405253"/>
                      </a:solidFill>
                      <a:prstDash val="solid"/>
                      <a:round/>
                      <a:headEnd type="none" w="med" len="med"/>
                      <a:tailEnd type="none" w="med" len="med"/>
                    </a:lnL>
                    <a:lnR w="12700" cap="flat" cmpd="sng" algn="ctr">
                      <a:solidFill>
                        <a:srgbClr val="D04953"/>
                      </a:solidFill>
                      <a:prstDash val="solid"/>
                      <a:round/>
                      <a:headEnd type="none" w="med" len="med"/>
                      <a:tailEnd type="none" w="med" len="med"/>
                    </a:lnR>
                    <a:lnT w="12700" cap="flat" cmpd="sng" algn="ctr">
                      <a:solidFill>
                        <a:srgbClr val="405253"/>
                      </a:solidFill>
                      <a:prstDash val="solid"/>
                      <a:round/>
                      <a:headEnd type="none" w="med" len="med"/>
                      <a:tailEnd type="none" w="med" len="med"/>
                    </a:lnT>
                    <a:lnB w="12700" cap="flat" cmpd="sng" algn="ctr">
                      <a:solidFill>
                        <a:srgbClr val="4039EC"/>
                      </a:solidFill>
                      <a:prstDash val="solid"/>
                      <a:round/>
                      <a:headEnd type="none" w="med" len="med"/>
                      <a:tailEnd type="none" w="med" len="med"/>
                    </a:lnB>
                    <a:solidFill>
                      <a:srgbClr val="FFFFFF"/>
                    </a:solidFill>
                  </a:tcPr>
                </a:tc>
                <a:tc>
                  <a:txBody>
                    <a:bodyPr/>
                    <a:lstStyle/>
                    <a:p>
                      <a:r>
                        <a:rPr lang="en-US" sz="1500" b="1">
                          <a:effectLst/>
                        </a:rPr>
                        <a:t>XGB Classifier</a:t>
                      </a:r>
                    </a:p>
                  </a:txBody>
                  <a:tcPr marL="66803" marR="66803" marT="9278" marB="9278" anchor="ctr">
                    <a:lnL w="12700" cap="flat" cmpd="sng" algn="ctr">
                      <a:solidFill>
                        <a:srgbClr val="D04953"/>
                      </a:solidFill>
                      <a:prstDash val="solid"/>
                      <a:round/>
                      <a:headEnd type="none" w="med" len="med"/>
                      <a:tailEnd type="none" w="med" len="med"/>
                    </a:lnL>
                    <a:lnR w="12700" cap="flat" cmpd="sng" algn="ctr">
                      <a:solidFill>
                        <a:srgbClr val="904D53"/>
                      </a:solidFill>
                      <a:prstDash val="solid"/>
                      <a:round/>
                      <a:headEnd type="none" w="med" len="med"/>
                      <a:tailEnd type="none" w="med" len="med"/>
                    </a:lnR>
                    <a:lnT w="12700" cap="flat" cmpd="sng" algn="ctr">
                      <a:solidFill>
                        <a:srgbClr val="D04953"/>
                      </a:solidFill>
                      <a:prstDash val="solid"/>
                      <a:round/>
                      <a:headEnd type="none" w="med" len="med"/>
                      <a:tailEnd type="none" w="med" len="med"/>
                    </a:lnT>
                    <a:lnB w="12700" cap="flat" cmpd="sng" algn="ctr">
                      <a:solidFill>
                        <a:srgbClr val="0038EC"/>
                      </a:solidFill>
                      <a:prstDash val="solid"/>
                      <a:round/>
                      <a:headEnd type="none" w="med" len="med"/>
                      <a:tailEnd type="none" w="med" len="med"/>
                    </a:lnB>
                    <a:solidFill>
                      <a:srgbClr val="FFFFFF"/>
                    </a:solidFill>
                  </a:tcPr>
                </a:tc>
                <a:tc>
                  <a:txBody>
                    <a:bodyPr/>
                    <a:lstStyle/>
                    <a:p>
                      <a:r>
                        <a:rPr lang="en-US" sz="1500" b="1">
                          <a:effectLst/>
                        </a:rPr>
                        <a:t>KNNeighbors Classifier</a:t>
                      </a:r>
                    </a:p>
                  </a:txBody>
                  <a:tcPr marL="66803" marR="66803" marT="9278" marB="9278" anchor="ctr">
                    <a:lnL w="12700" cap="flat" cmpd="sng" algn="ctr">
                      <a:solidFill>
                        <a:srgbClr val="904D53"/>
                      </a:solidFill>
                      <a:prstDash val="solid"/>
                      <a:round/>
                      <a:headEnd type="none" w="med" len="med"/>
                      <a:tailEnd type="none" w="med" len="med"/>
                    </a:lnL>
                    <a:lnR w="12700" cap="flat" cmpd="sng" algn="ctr">
                      <a:solidFill>
                        <a:srgbClr val="B078E8"/>
                      </a:solidFill>
                      <a:prstDash val="solid"/>
                      <a:round/>
                      <a:headEnd type="none" w="med" len="med"/>
                      <a:tailEnd type="none" w="med" len="med"/>
                    </a:lnR>
                    <a:lnT w="12700" cap="flat" cmpd="sng" algn="ctr">
                      <a:solidFill>
                        <a:srgbClr val="904D53"/>
                      </a:solidFill>
                      <a:prstDash val="solid"/>
                      <a:round/>
                      <a:headEnd type="none" w="med" len="med"/>
                      <a:tailEnd type="none" w="med" len="med"/>
                    </a:lnT>
                    <a:lnB w="12700" cap="flat" cmpd="sng" algn="ctr">
                      <a:solidFill>
                        <a:srgbClr val="8037EC"/>
                      </a:solidFill>
                      <a:prstDash val="solid"/>
                      <a:round/>
                      <a:headEnd type="none" w="med" len="med"/>
                      <a:tailEnd type="none" w="med" len="med"/>
                    </a:lnB>
                    <a:solidFill>
                      <a:srgbClr val="FFFFFF"/>
                    </a:solidFill>
                  </a:tcPr>
                </a:tc>
                <a:tc>
                  <a:txBody>
                    <a:bodyPr/>
                    <a:lstStyle/>
                    <a:p>
                      <a:r>
                        <a:rPr lang="en-US" sz="1500" b="1">
                          <a:effectLst/>
                        </a:rPr>
                        <a:t>Decision Tree</a:t>
                      </a:r>
                    </a:p>
                  </a:txBody>
                  <a:tcPr marL="66803" marR="66803" marT="9278" marB="9278" anchor="ctr">
                    <a:lnL w="12700" cap="flat" cmpd="sng" algn="ctr">
                      <a:solidFill>
                        <a:srgbClr val="B078E8"/>
                      </a:solidFill>
                      <a:prstDash val="solid"/>
                      <a:round/>
                      <a:headEnd type="none" w="med" len="med"/>
                      <a:tailEnd type="none" w="med" len="med"/>
                    </a:lnL>
                    <a:lnR w="12700" cap="flat" cmpd="sng" algn="ctr">
                      <a:solidFill>
                        <a:srgbClr val="A074E8"/>
                      </a:solidFill>
                      <a:prstDash val="solid"/>
                      <a:round/>
                      <a:headEnd type="none" w="med" len="med"/>
                      <a:tailEnd type="none" w="med" len="med"/>
                    </a:lnR>
                    <a:lnT w="12700" cap="flat" cmpd="sng" algn="ctr">
                      <a:solidFill>
                        <a:srgbClr val="B078E8"/>
                      </a:solidFill>
                      <a:prstDash val="solid"/>
                      <a:round/>
                      <a:headEnd type="none" w="med" len="med"/>
                      <a:tailEnd type="none" w="med" len="med"/>
                    </a:lnT>
                    <a:lnB w="12700" cap="flat" cmpd="sng" algn="ctr">
                      <a:solidFill>
                        <a:srgbClr val="C039EC"/>
                      </a:solidFill>
                      <a:prstDash val="solid"/>
                      <a:round/>
                      <a:headEnd type="none" w="med" len="med"/>
                      <a:tailEnd type="none" w="med" len="med"/>
                    </a:lnB>
                    <a:solidFill>
                      <a:srgbClr val="FFFFFF"/>
                    </a:solidFill>
                  </a:tcPr>
                </a:tc>
                <a:tc>
                  <a:txBody>
                    <a:bodyPr/>
                    <a:lstStyle/>
                    <a:p>
                      <a:r>
                        <a:rPr lang="en-US" sz="1500" b="1" dirty="0">
                          <a:effectLst/>
                        </a:rPr>
                        <a:t>Naives Bayes</a:t>
                      </a:r>
                    </a:p>
                  </a:txBody>
                  <a:tcPr marL="66803" marR="66803" marT="9278" marB="9278" anchor="ctr">
                    <a:lnL w="12700" cap="flat" cmpd="sng" algn="ctr">
                      <a:solidFill>
                        <a:srgbClr val="A074E8"/>
                      </a:solidFill>
                      <a:prstDash val="solid"/>
                      <a:round/>
                      <a:headEnd type="none" w="med" len="med"/>
                      <a:tailEnd type="none" w="med" len="med"/>
                    </a:lnL>
                    <a:lnR>
                      <a:noFill/>
                    </a:lnR>
                    <a:lnT w="12700" cap="flat" cmpd="sng" algn="ctr">
                      <a:solidFill>
                        <a:srgbClr val="A074E8"/>
                      </a:solidFill>
                      <a:prstDash val="solid"/>
                      <a:round/>
                      <a:headEnd type="none" w="med" len="med"/>
                      <a:tailEnd type="none" w="med" len="med"/>
                    </a:lnT>
                    <a:lnB w="12700" cap="flat" cmpd="sng" algn="ctr">
                      <a:solidFill>
                        <a:srgbClr val="C038EC"/>
                      </a:solidFill>
                      <a:prstDash val="solid"/>
                      <a:round/>
                      <a:headEnd type="none" w="med" len="med"/>
                      <a:tailEnd type="none" w="med" len="med"/>
                    </a:lnB>
                    <a:solidFill>
                      <a:srgbClr val="FFFFFF"/>
                    </a:solidFill>
                  </a:tcPr>
                </a:tc>
                <a:extLst>
                  <a:ext uri="{0D108BD9-81ED-4DB2-BD59-A6C34878D82A}">
                    <a16:rowId xmlns:a16="http://schemas.microsoft.com/office/drawing/2014/main" val="689139014"/>
                  </a:ext>
                </a:extLst>
              </a:tr>
              <a:tr h="622806">
                <a:tc>
                  <a:txBody>
                    <a:bodyPr/>
                    <a:lstStyle/>
                    <a:p>
                      <a:r>
                        <a:rPr lang="en-US" sz="1500" b="1">
                          <a:effectLst/>
                        </a:rPr>
                        <a:t>Accuracy Score</a:t>
                      </a:r>
                    </a:p>
                  </a:txBody>
                  <a:tcPr marL="66803" marR="66803" marT="9278" marB="9278" anchor="ctr">
                    <a:lnL w="12700" cap="flat" cmpd="sng" algn="ctr">
                      <a:solidFill>
                        <a:srgbClr val="4029EC"/>
                      </a:solidFill>
                      <a:prstDash val="solid"/>
                      <a:round/>
                      <a:headEnd type="none" w="med" len="med"/>
                      <a:tailEnd type="none" w="med" len="med"/>
                    </a:lnL>
                    <a:lnR w="12700" cap="flat" cmpd="sng" algn="ctr">
                      <a:solidFill>
                        <a:srgbClr val="801DEC"/>
                      </a:solidFill>
                      <a:prstDash val="solid"/>
                      <a:round/>
                      <a:headEnd type="none" w="med" len="med"/>
                      <a:tailEnd type="none" w="med" len="med"/>
                    </a:lnR>
                    <a:lnT w="12700" cap="flat" cmpd="sng" algn="ctr">
                      <a:solidFill>
                        <a:srgbClr val="4029EC"/>
                      </a:solidFill>
                      <a:prstDash val="solid"/>
                      <a:round/>
                      <a:headEnd type="none" w="med" len="med"/>
                      <a:tailEnd type="none" w="med" len="med"/>
                    </a:lnT>
                    <a:lnB w="12700" cap="flat" cmpd="sng" algn="ctr">
                      <a:solidFill>
                        <a:srgbClr val="0041EC"/>
                      </a:solidFill>
                      <a:prstDash val="solid"/>
                      <a:round/>
                      <a:headEnd type="none" w="med" len="med"/>
                      <a:tailEnd type="none" w="med" len="med"/>
                    </a:lnB>
                    <a:solidFill>
                      <a:srgbClr val="FFFFFF"/>
                    </a:solidFill>
                  </a:tcPr>
                </a:tc>
                <a:tc>
                  <a:txBody>
                    <a:bodyPr/>
                    <a:lstStyle/>
                    <a:p>
                      <a:r>
                        <a:rPr lang="en-US" sz="1500" b="1" dirty="0">
                          <a:solidFill>
                            <a:schemeClr val="accent3">
                              <a:lumMod val="75000"/>
                            </a:schemeClr>
                          </a:solidFill>
                          <a:effectLst/>
                        </a:rPr>
                        <a:t>81.97%</a:t>
                      </a:r>
                    </a:p>
                  </a:txBody>
                  <a:tcPr marL="66803" marR="66803" marT="9278" marB="9278" anchor="ctr">
                    <a:lnL w="12700" cap="flat" cmpd="sng" algn="ctr">
                      <a:solidFill>
                        <a:srgbClr val="801DEC"/>
                      </a:solidFill>
                      <a:prstDash val="solid"/>
                      <a:round/>
                      <a:headEnd type="none" w="med" len="med"/>
                      <a:tailEnd type="none" w="med" len="med"/>
                    </a:lnL>
                    <a:lnR w="12700" cap="flat" cmpd="sng" algn="ctr">
                      <a:solidFill>
                        <a:srgbClr val="4029EC"/>
                      </a:solidFill>
                      <a:prstDash val="solid"/>
                      <a:round/>
                      <a:headEnd type="none" w="med" len="med"/>
                      <a:tailEnd type="none" w="med" len="med"/>
                    </a:lnR>
                    <a:lnT w="12700" cap="flat" cmpd="sng" algn="ctr">
                      <a:solidFill>
                        <a:srgbClr val="801DEC"/>
                      </a:solidFill>
                      <a:prstDash val="solid"/>
                      <a:round/>
                      <a:headEnd type="none" w="med" len="med"/>
                      <a:tailEnd type="none" w="med" len="med"/>
                    </a:lnT>
                    <a:lnB w="12700" cap="flat" cmpd="sng" algn="ctr">
                      <a:solidFill>
                        <a:srgbClr val="003DEC"/>
                      </a:solidFill>
                      <a:prstDash val="solid"/>
                      <a:round/>
                      <a:headEnd type="none" w="med" len="med"/>
                      <a:tailEnd type="none" w="med" len="med"/>
                    </a:lnB>
                    <a:solidFill>
                      <a:srgbClr val="FFFFFF"/>
                    </a:solidFill>
                  </a:tcPr>
                </a:tc>
                <a:tc>
                  <a:txBody>
                    <a:bodyPr/>
                    <a:lstStyle/>
                    <a:p>
                      <a:r>
                        <a:rPr lang="en-US" sz="1500" dirty="0">
                          <a:effectLst/>
                        </a:rPr>
                        <a:t>81.26%</a:t>
                      </a:r>
                    </a:p>
                  </a:txBody>
                  <a:tcPr marL="66803" marR="66803" marT="9278" marB="9278" anchor="ctr">
                    <a:lnL w="12700" cap="flat" cmpd="sng" algn="ctr">
                      <a:solidFill>
                        <a:srgbClr val="4029EC"/>
                      </a:solidFill>
                      <a:prstDash val="solid"/>
                      <a:round/>
                      <a:headEnd type="none" w="med" len="med"/>
                      <a:tailEnd type="none" w="med" len="med"/>
                    </a:lnL>
                    <a:lnR w="12700" cap="flat" cmpd="sng" algn="ctr">
                      <a:solidFill>
                        <a:srgbClr val="8035EC"/>
                      </a:solidFill>
                      <a:prstDash val="solid"/>
                      <a:round/>
                      <a:headEnd type="none" w="med" len="med"/>
                      <a:tailEnd type="none" w="med" len="med"/>
                    </a:lnR>
                    <a:lnT w="12700" cap="flat" cmpd="sng" algn="ctr">
                      <a:solidFill>
                        <a:srgbClr val="4029EC"/>
                      </a:solidFill>
                      <a:prstDash val="solid"/>
                      <a:round/>
                      <a:headEnd type="none" w="med" len="med"/>
                      <a:tailEnd type="none" w="med" len="med"/>
                    </a:lnT>
                    <a:lnB w="12700" cap="flat" cmpd="sng" algn="ctr">
                      <a:solidFill>
                        <a:srgbClr val="803BEC"/>
                      </a:solidFill>
                      <a:prstDash val="solid"/>
                      <a:round/>
                      <a:headEnd type="none" w="med" len="med"/>
                      <a:tailEnd type="none" w="med" len="med"/>
                    </a:lnB>
                    <a:solidFill>
                      <a:srgbClr val="FFFFFF"/>
                    </a:solidFill>
                  </a:tcPr>
                </a:tc>
                <a:tc>
                  <a:txBody>
                    <a:bodyPr/>
                    <a:lstStyle/>
                    <a:p>
                      <a:r>
                        <a:rPr lang="en-US" sz="1500" dirty="0">
                          <a:effectLst/>
                        </a:rPr>
                        <a:t>81.05%</a:t>
                      </a:r>
                    </a:p>
                  </a:txBody>
                  <a:tcPr marL="66803" marR="66803" marT="9278" marB="9278" anchor="ctr">
                    <a:lnL w="12700" cap="flat" cmpd="sng" algn="ctr">
                      <a:solidFill>
                        <a:srgbClr val="8035EC"/>
                      </a:solidFill>
                      <a:prstDash val="solid"/>
                      <a:round/>
                      <a:headEnd type="none" w="med" len="med"/>
                      <a:tailEnd type="none" w="med" len="med"/>
                    </a:lnL>
                    <a:lnR w="12700" cap="flat" cmpd="sng" algn="ctr">
                      <a:solidFill>
                        <a:srgbClr val="4031EC"/>
                      </a:solidFill>
                      <a:prstDash val="solid"/>
                      <a:round/>
                      <a:headEnd type="none" w="med" len="med"/>
                      <a:tailEnd type="none" w="med" len="med"/>
                    </a:lnR>
                    <a:lnT w="12700" cap="flat" cmpd="sng" algn="ctr">
                      <a:solidFill>
                        <a:srgbClr val="8035EC"/>
                      </a:solidFill>
                      <a:prstDash val="solid"/>
                      <a:round/>
                      <a:headEnd type="none" w="med" len="med"/>
                      <a:tailEnd type="none" w="med" len="med"/>
                    </a:lnT>
                    <a:lnB w="12700" cap="flat" cmpd="sng" algn="ctr">
                      <a:solidFill>
                        <a:srgbClr val="C03FEC"/>
                      </a:solidFill>
                      <a:prstDash val="solid"/>
                      <a:round/>
                      <a:headEnd type="none" w="med" len="med"/>
                      <a:tailEnd type="none" w="med" len="med"/>
                    </a:lnB>
                    <a:solidFill>
                      <a:srgbClr val="FFFFFF"/>
                    </a:solidFill>
                  </a:tcPr>
                </a:tc>
                <a:tc>
                  <a:txBody>
                    <a:bodyPr/>
                    <a:lstStyle/>
                    <a:p>
                      <a:r>
                        <a:rPr lang="en-US" sz="1500">
                          <a:effectLst/>
                        </a:rPr>
                        <a:t>80.98%</a:t>
                      </a:r>
                    </a:p>
                  </a:txBody>
                  <a:tcPr marL="66803" marR="66803" marT="9278" marB="9278" anchor="ctr">
                    <a:lnL w="12700" cap="flat" cmpd="sng" algn="ctr">
                      <a:solidFill>
                        <a:srgbClr val="4031EC"/>
                      </a:solidFill>
                      <a:prstDash val="solid"/>
                      <a:round/>
                      <a:headEnd type="none" w="med" len="med"/>
                      <a:tailEnd type="none" w="med" len="med"/>
                    </a:lnL>
                    <a:lnR w="12700" cap="flat" cmpd="sng" algn="ctr">
                      <a:solidFill>
                        <a:srgbClr val="4039EC"/>
                      </a:solidFill>
                      <a:prstDash val="solid"/>
                      <a:round/>
                      <a:headEnd type="none" w="med" len="med"/>
                      <a:tailEnd type="none" w="med" len="med"/>
                    </a:lnR>
                    <a:lnT w="12700" cap="flat" cmpd="sng" algn="ctr">
                      <a:solidFill>
                        <a:srgbClr val="4031EC"/>
                      </a:solidFill>
                      <a:prstDash val="solid"/>
                      <a:round/>
                      <a:headEnd type="none" w="med" len="med"/>
                      <a:tailEnd type="none" w="med" len="med"/>
                    </a:lnT>
                    <a:lnB w="12700" cap="flat" cmpd="sng" algn="ctr">
                      <a:solidFill>
                        <a:srgbClr val="4041EC"/>
                      </a:solidFill>
                      <a:prstDash val="solid"/>
                      <a:round/>
                      <a:headEnd type="none" w="med" len="med"/>
                      <a:tailEnd type="none" w="med" len="med"/>
                    </a:lnB>
                    <a:solidFill>
                      <a:srgbClr val="FFFFFF"/>
                    </a:solidFill>
                  </a:tcPr>
                </a:tc>
                <a:tc>
                  <a:txBody>
                    <a:bodyPr/>
                    <a:lstStyle/>
                    <a:p>
                      <a:r>
                        <a:rPr lang="en-US" sz="1500">
                          <a:effectLst/>
                        </a:rPr>
                        <a:t>79.63%</a:t>
                      </a:r>
                    </a:p>
                  </a:txBody>
                  <a:tcPr marL="66803" marR="66803" marT="9278" marB="9278" anchor="ctr">
                    <a:lnL w="12700" cap="flat" cmpd="sng" algn="ctr">
                      <a:solidFill>
                        <a:srgbClr val="4039EC"/>
                      </a:solidFill>
                      <a:prstDash val="solid"/>
                      <a:round/>
                      <a:headEnd type="none" w="med" len="med"/>
                      <a:tailEnd type="none" w="med" len="med"/>
                    </a:lnL>
                    <a:lnR w="12700" cap="flat" cmpd="sng" algn="ctr">
                      <a:solidFill>
                        <a:srgbClr val="0038EC"/>
                      </a:solidFill>
                      <a:prstDash val="solid"/>
                      <a:round/>
                      <a:headEnd type="none" w="med" len="med"/>
                      <a:tailEnd type="none" w="med" len="med"/>
                    </a:lnR>
                    <a:lnT w="12700" cap="flat" cmpd="sng" algn="ctr">
                      <a:solidFill>
                        <a:srgbClr val="4039EC"/>
                      </a:solidFill>
                      <a:prstDash val="solid"/>
                      <a:round/>
                      <a:headEnd type="none" w="med" len="med"/>
                      <a:tailEnd type="none" w="med" len="med"/>
                    </a:lnT>
                    <a:lnB w="12700" cap="flat" cmpd="sng" algn="ctr">
                      <a:solidFill>
                        <a:srgbClr val="0054EC"/>
                      </a:solidFill>
                      <a:prstDash val="solid"/>
                      <a:round/>
                      <a:headEnd type="none" w="med" len="med"/>
                      <a:tailEnd type="none" w="med" len="med"/>
                    </a:lnB>
                    <a:solidFill>
                      <a:srgbClr val="FFFFFF"/>
                    </a:solidFill>
                  </a:tcPr>
                </a:tc>
                <a:tc>
                  <a:txBody>
                    <a:bodyPr/>
                    <a:lstStyle/>
                    <a:p>
                      <a:r>
                        <a:rPr lang="en-US" sz="1500">
                          <a:effectLst/>
                        </a:rPr>
                        <a:t>78.07%</a:t>
                      </a:r>
                    </a:p>
                  </a:txBody>
                  <a:tcPr marL="66803" marR="66803" marT="9278" marB="9278" anchor="ctr">
                    <a:lnL w="12700" cap="flat" cmpd="sng" algn="ctr">
                      <a:solidFill>
                        <a:srgbClr val="0038EC"/>
                      </a:solidFill>
                      <a:prstDash val="solid"/>
                      <a:round/>
                      <a:headEnd type="none" w="med" len="med"/>
                      <a:tailEnd type="none" w="med" len="med"/>
                    </a:lnL>
                    <a:lnR w="12700" cap="flat" cmpd="sng" algn="ctr">
                      <a:solidFill>
                        <a:srgbClr val="8037EC"/>
                      </a:solidFill>
                      <a:prstDash val="solid"/>
                      <a:round/>
                      <a:headEnd type="none" w="med" len="med"/>
                      <a:tailEnd type="none" w="med" len="med"/>
                    </a:lnR>
                    <a:lnT w="12700" cap="flat" cmpd="sng" algn="ctr">
                      <a:solidFill>
                        <a:srgbClr val="0038EC"/>
                      </a:solidFill>
                      <a:prstDash val="solid"/>
                      <a:round/>
                      <a:headEnd type="none" w="med" len="med"/>
                      <a:tailEnd type="none" w="med" len="med"/>
                    </a:lnT>
                    <a:lnB w="12700" cap="flat" cmpd="sng" algn="ctr">
                      <a:solidFill>
                        <a:srgbClr val="004CEC"/>
                      </a:solidFill>
                      <a:prstDash val="solid"/>
                      <a:round/>
                      <a:headEnd type="none" w="med" len="med"/>
                      <a:tailEnd type="none" w="med" len="med"/>
                    </a:lnB>
                    <a:solidFill>
                      <a:srgbClr val="FFFFFF"/>
                    </a:solidFill>
                  </a:tcPr>
                </a:tc>
                <a:tc>
                  <a:txBody>
                    <a:bodyPr/>
                    <a:lstStyle/>
                    <a:p>
                      <a:r>
                        <a:rPr lang="en-US" sz="1500">
                          <a:effectLst/>
                        </a:rPr>
                        <a:t>77.22%</a:t>
                      </a:r>
                    </a:p>
                  </a:txBody>
                  <a:tcPr marL="66803" marR="66803" marT="9278" marB="9278" anchor="ctr">
                    <a:lnL w="12700" cap="flat" cmpd="sng" algn="ctr">
                      <a:solidFill>
                        <a:srgbClr val="8037EC"/>
                      </a:solidFill>
                      <a:prstDash val="solid"/>
                      <a:round/>
                      <a:headEnd type="none" w="med" len="med"/>
                      <a:tailEnd type="none" w="med" len="med"/>
                    </a:lnL>
                    <a:lnR w="12700" cap="flat" cmpd="sng" algn="ctr">
                      <a:solidFill>
                        <a:srgbClr val="C039EC"/>
                      </a:solidFill>
                      <a:prstDash val="solid"/>
                      <a:round/>
                      <a:headEnd type="none" w="med" len="med"/>
                      <a:tailEnd type="none" w="med" len="med"/>
                    </a:lnR>
                    <a:lnT w="12700" cap="flat" cmpd="sng" algn="ctr">
                      <a:solidFill>
                        <a:srgbClr val="8037EC"/>
                      </a:solidFill>
                      <a:prstDash val="solid"/>
                      <a:round/>
                      <a:headEnd type="none" w="med" len="med"/>
                      <a:tailEnd type="none" w="med" len="med"/>
                    </a:lnT>
                    <a:lnB w="12700" cap="flat" cmpd="sng" algn="ctr">
                      <a:solidFill>
                        <a:srgbClr val="0057EC"/>
                      </a:solidFill>
                      <a:prstDash val="solid"/>
                      <a:round/>
                      <a:headEnd type="none" w="med" len="med"/>
                      <a:tailEnd type="none" w="med" len="med"/>
                    </a:lnB>
                    <a:solidFill>
                      <a:srgbClr val="FFFFFF"/>
                    </a:solidFill>
                  </a:tcPr>
                </a:tc>
                <a:tc>
                  <a:txBody>
                    <a:bodyPr/>
                    <a:lstStyle/>
                    <a:p>
                      <a:r>
                        <a:rPr lang="en-US" sz="1500">
                          <a:effectLst/>
                        </a:rPr>
                        <a:t>70.69%</a:t>
                      </a:r>
                    </a:p>
                  </a:txBody>
                  <a:tcPr marL="66803" marR="66803" marT="9278" marB="9278" anchor="ctr">
                    <a:lnL w="12700" cap="flat" cmpd="sng" algn="ctr">
                      <a:solidFill>
                        <a:srgbClr val="C039EC"/>
                      </a:solidFill>
                      <a:prstDash val="solid"/>
                      <a:round/>
                      <a:headEnd type="none" w="med" len="med"/>
                      <a:tailEnd type="none" w="med" len="med"/>
                    </a:lnL>
                    <a:lnR w="12700" cap="flat" cmpd="sng" algn="ctr">
                      <a:solidFill>
                        <a:srgbClr val="C038EC"/>
                      </a:solidFill>
                      <a:prstDash val="solid"/>
                      <a:round/>
                      <a:headEnd type="none" w="med" len="med"/>
                      <a:tailEnd type="none" w="med" len="med"/>
                    </a:lnR>
                    <a:lnT w="12700" cap="flat" cmpd="sng" algn="ctr">
                      <a:solidFill>
                        <a:srgbClr val="C039EC"/>
                      </a:solidFill>
                      <a:prstDash val="solid"/>
                      <a:round/>
                      <a:headEnd type="none" w="med" len="med"/>
                      <a:tailEnd type="none" w="med" len="med"/>
                    </a:lnT>
                    <a:lnB w="12700" cap="flat" cmpd="sng" algn="ctr">
                      <a:solidFill>
                        <a:srgbClr val="C04AEC"/>
                      </a:solidFill>
                      <a:prstDash val="solid"/>
                      <a:round/>
                      <a:headEnd type="none" w="med" len="med"/>
                      <a:tailEnd type="none" w="med" len="med"/>
                    </a:lnB>
                    <a:solidFill>
                      <a:srgbClr val="FFFFFF"/>
                    </a:solidFill>
                  </a:tcPr>
                </a:tc>
                <a:tc>
                  <a:txBody>
                    <a:bodyPr/>
                    <a:lstStyle/>
                    <a:p>
                      <a:r>
                        <a:rPr lang="en-US" sz="1500">
                          <a:effectLst/>
                        </a:rPr>
                        <a:t>68.2%</a:t>
                      </a:r>
                    </a:p>
                  </a:txBody>
                  <a:tcPr marL="66803" marR="66803" marT="9278" marB="9278" anchor="ctr">
                    <a:lnL w="12700" cap="flat" cmpd="sng" algn="ctr">
                      <a:solidFill>
                        <a:srgbClr val="C038EC"/>
                      </a:solidFill>
                      <a:prstDash val="solid"/>
                      <a:round/>
                      <a:headEnd type="none" w="med" len="med"/>
                      <a:tailEnd type="none" w="med" len="med"/>
                    </a:lnL>
                    <a:lnR w="6350" cap="flat" cmpd="sng" algn="ctr">
                      <a:solidFill>
                        <a:srgbClr val="C038EC"/>
                      </a:solidFill>
                      <a:prstDash val="solid"/>
                      <a:round/>
                      <a:headEnd type="none" w="med" len="med"/>
                      <a:tailEnd type="none" w="med" len="med"/>
                    </a:lnR>
                    <a:lnT w="12700" cap="flat" cmpd="sng" algn="ctr">
                      <a:solidFill>
                        <a:srgbClr val="C038EC"/>
                      </a:solidFill>
                      <a:prstDash val="solid"/>
                      <a:round/>
                      <a:headEnd type="none" w="med" len="med"/>
                      <a:tailEnd type="none" w="med" len="med"/>
                    </a:lnT>
                    <a:lnB w="12700" cap="flat" cmpd="sng" algn="ctr">
                      <a:solidFill>
                        <a:srgbClr val="0053EC"/>
                      </a:solidFill>
                      <a:prstDash val="solid"/>
                      <a:round/>
                      <a:headEnd type="none" w="med" len="med"/>
                      <a:tailEnd type="none" w="med" len="med"/>
                    </a:lnB>
                    <a:solidFill>
                      <a:srgbClr val="FFFFFF"/>
                    </a:solidFill>
                  </a:tcPr>
                </a:tc>
                <a:extLst>
                  <a:ext uri="{0D108BD9-81ED-4DB2-BD59-A6C34878D82A}">
                    <a16:rowId xmlns:a16="http://schemas.microsoft.com/office/drawing/2014/main" val="3535651993"/>
                  </a:ext>
                </a:extLst>
              </a:tr>
              <a:tr h="622806">
                <a:tc>
                  <a:txBody>
                    <a:bodyPr/>
                    <a:lstStyle/>
                    <a:p>
                      <a:r>
                        <a:rPr lang="en-US" sz="1500" b="1">
                          <a:effectLst/>
                        </a:rPr>
                        <a:t>Precision Score</a:t>
                      </a:r>
                    </a:p>
                  </a:txBody>
                  <a:tcPr marL="66803" marR="66803" marT="9278" marB="9278" anchor="ctr">
                    <a:lnL w="12700" cap="flat" cmpd="sng" algn="ctr">
                      <a:solidFill>
                        <a:srgbClr val="0041EC"/>
                      </a:solidFill>
                      <a:prstDash val="solid"/>
                      <a:round/>
                      <a:headEnd type="none" w="med" len="med"/>
                      <a:tailEnd type="none" w="med" len="med"/>
                    </a:lnL>
                    <a:lnR w="12700" cap="flat" cmpd="sng" algn="ctr">
                      <a:solidFill>
                        <a:srgbClr val="003DEC"/>
                      </a:solidFill>
                      <a:prstDash val="solid"/>
                      <a:round/>
                      <a:headEnd type="none" w="med" len="med"/>
                      <a:tailEnd type="none" w="med" len="med"/>
                    </a:lnR>
                    <a:lnT w="12700" cap="flat" cmpd="sng" algn="ctr">
                      <a:solidFill>
                        <a:srgbClr val="0041EC"/>
                      </a:solidFill>
                      <a:prstDash val="solid"/>
                      <a:round/>
                      <a:headEnd type="none" w="med" len="med"/>
                      <a:tailEnd type="none" w="med" len="med"/>
                    </a:lnT>
                    <a:lnB w="12700" cap="flat" cmpd="sng" algn="ctr">
                      <a:solidFill>
                        <a:srgbClr val="4068EC"/>
                      </a:solidFill>
                      <a:prstDash val="solid"/>
                      <a:round/>
                      <a:headEnd type="none" w="med" len="med"/>
                      <a:tailEnd type="none" w="med" len="med"/>
                    </a:lnB>
                    <a:solidFill>
                      <a:srgbClr val="FFFFFF"/>
                    </a:solidFill>
                  </a:tcPr>
                </a:tc>
                <a:tc>
                  <a:txBody>
                    <a:bodyPr/>
                    <a:lstStyle/>
                    <a:p>
                      <a:r>
                        <a:rPr lang="en-US" sz="1500" b="1" dirty="0">
                          <a:solidFill>
                            <a:schemeClr val="accent3">
                              <a:lumMod val="75000"/>
                            </a:schemeClr>
                          </a:solidFill>
                          <a:effectLst/>
                        </a:rPr>
                        <a:t>68.89%</a:t>
                      </a:r>
                    </a:p>
                  </a:txBody>
                  <a:tcPr marL="66803" marR="66803" marT="9278" marB="9278" anchor="ctr">
                    <a:lnL w="12700" cap="flat" cmpd="sng" algn="ctr">
                      <a:solidFill>
                        <a:srgbClr val="003DEC"/>
                      </a:solidFill>
                      <a:prstDash val="solid"/>
                      <a:round/>
                      <a:headEnd type="none" w="med" len="med"/>
                      <a:tailEnd type="none" w="med" len="med"/>
                    </a:lnL>
                    <a:lnR w="12700" cap="flat" cmpd="sng" algn="ctr">
                      <a:solidFill>
                        <a:srgbClr val="803BEC"/>
                      </a:solidFill>
                      <a:prstDash val="solid"/>
                      <a:round/>
                      <a:headEnd type="none" w="med" len="med"/>
                      <a:tailEnd type="none" w="med" len="med"/>
                    </a:lnR>
                    <a:lnT w="12700" cap="flat" cmpd="sng" algn="ctr">
                      <a:solidFill>
                        <a:srgbClr val="003DEC"/>
                      </a:solidFill>
                      <a:prstDash val="solid"/>
                      <a:round/>
                      <a:headEnd type="none" w="med" len="med"/>
                      <a:tailEnd type="none" w="med" len="med"/>
                    </a:lnT>
                    <a:lnB w="12700" cap="flat" cmpd="sng" algn="ctr">
                      <a:solidFill>
                        <a:srgbClr val="C05CEC"/>
                      </a:solidFill>
                      <a:prstDash val="solid"/>
                      <a:round/>
                      <a:headEnd type="none" w="med" len="med"/>
                      <a:tailEnd type="none" w="med" len="med"/>
                    </a:lnB>
                    <a:solidFill>
                      <a:srgbClr val="FFFFFF"/>
                    </a:solidFill>
                  </a:tcPr>
                </a:tc>
                <a:tc>
                  <a:txBody>
                    <a:bodyPr/>
                    <a:lstStyle/>
                    <a:p>
                      <a:r>
                        <a:rPr lang="en-US" sz="1500" dirty="0">
                          <a:effectLst/>
                        </a:rPr>
                        <a:t>67.99%</a:t>
                      </a:r>
                    </a:p>
                  </a:txBody>
                  <a:tcPr marL="66803" marR="66803" marT="9278" marB="9278" anchor="ctr">
                    <a:lnL w="12700" cap="flat" cmpd="sng" algn="ctr">
                      <a:solidFill>
                        <a:srgbClr val="803BEC"/>
                      </a:solidFill>
                      <a:prstDash val="solid"/>
                      <a:round/>
                      <a:headEnd type="none" w="med" len="med"/>
                      <a:tailEnd type="none" w="med" len="med"/>
                    </a:lnL>
                    <a:lnR w="12700" cap="flat" cmpd="sng" algn="ctr">
                      <a:solidFill>
                        <a:srgbClr val="C03FEC"/>
                      </a:solidFill>
                      <a:prstDash val="solid"/>
                      <a:round/>
                      <a:headEnd type="none" w="med" len="med"/>
                      <a:tailEnd type="none" w="med" len="med"/>
                    </a:lnR>
                    <a:lnT w="12700" cap="flat" cmpd="sng" algn="ctr">
                      <a:solidFill>
                        <a:srgbClr val="803BEC"/>
                      </a:solidFill>
                      <a:prstDash val="solid"/>
                      <a:round/>
                      <a:headEnd type="none" w="med" len="med"/>
                      <a:tailEnd type="none" w="med" len="med"/>
                    </a:lnT>
                    <a:lnB w="12700" cap="flat" cmpd="sng" algn="ctr">
                      <a:solidFill>
                        <a:srgbClr val="C066EC"/>
                      </a:solidFill>
                      <a:prstDash val="solid"/>
                      <a:round/>
                      <a:headEnd type="none" w="med" len="med"/>
                      <a:tailEnd type="none" w="med" len="med"/>
                    </a:lnB>
                    <a:solidFill>
                      <a:srgbClr val="FFFFFF"/>
                    </a:solidFill>
                  </a:tcPr>
                </a:tc>
                <a:tc>
                  <a:txBody>
                    <a:bodyPr/>
                    <a:lstStyle/>
                    <a:p>
                      <a:r>
                        <a:rPr lang="en-US" sz="1500" dirty="0">
                          <a:effectLst/>
                        </a:rPr>
                        <a:t>68.28%</a:t>
                      </a:r>
                    </a:p>
                  </a:txBody>
                  <a:tcPr marL="66803" marR="66803" marT="9278" marB="9278" anchor="ctr">
                    <a:lnL w="12700" cap="flat" cmpd="sng" algn="ctr">
                      <a:solidFill>
                        <a:srgbClr val="C03FEC"/>
                      </a:solidFill>
                      <a:prstDash val="solid"/>
                      <a:round/>
                      <a:headEnd type="none" w="med" len="med"/>
                      <a:tailEnd type="none" w="med" len="med"/>
                    </a:lnL>
                    <a:lnR w="12700" cap="flat" cmpd="sng" algn="ctr">
                      <a:solidFill>
                        <a:srgbClr val="4041EC"/>
                      </a:solidFill>
                      <a:prstDash val="solid"/>
                      <a:round/>
                      <a:headEnd type="none" w="med" len="med"/>
                      <a:tailEnd type="none" w="med" len="med"/>
                    </a:lnR>
                    <a:lnT w="12700" cap="flat" cmpd="sng" algn="ctr">
                      <a:solidFill>
                        <a:srgbClr val="C03FEC"/>
                      </a:solidFill>
                      <a:prstDash val="solid"/>
                      <a:round/>
                      <a:headEnd type="none" w="med" len="med"/>
                      <a:tailEnd type="none" w="med" len="med"/>
                    </a:lnT>
                    <a:lnB w="12700" cap="flat" cmpd="sng" algn="ctr">
                      <a:solidFill>
                        <a:srgbClr val="C064EC"/>
                      </a:solidFill>
                      <a:prstDash val="solid"/>
                      <a:round/>
                      <a:headEnd type="none" w="med" len="med"/>
                      <a:tailEnd type="none" w="med" len="med"/>
                    </a:lnB>
                    <a:solidFill>
                      <a:srgbClr val="FFFFFF"/>
                    </a:solidFill>
                  </a:tcPr>
                </a:tc>
                <a:tc>
                  <a:txBody>
                    <a:bodyPr/>
                    <a:lstStyle/>
                    <a:p>
                      <a:r>
                        <a:rPr lang="en-US" sz="1500" dirty="0">
                          <a:effectLst/>
                        </a:rPr>
                        <a:t>67.44%</a:t>
                      </a:r>
                    </a:p>
                  </a:txBody>
                  <a:tcPr marL="66803" marR="66803" marT="9278" marB="9278" anchor="ctr">
                    <a:lnL w="12700" cap="flat" cmpd="sng" algn="ctr">
                      <a:solidFill>
                        <a:srgbClr val="4041EC"/>
                      </a:solidFill>
                      <a:prstDash val="solid"/>
                      <a:round/>
                      <a:headEnd type="none" w="med" len="med"/>
                      <a:tailEnd type="none" w="med" len="med"/>
                    </a:lnL>
                    <a:lnR w="12700" cap="flat" cmpd="sng" algn="ctr">
                      <a:solidFill>
                        <a:srgbClr val="0054EC"/>
                      </a:solidFill>
                      <a:prstDash val="solid"/>
                      <a:round/>
                      <a:headEnd type="none" w="med" len="med"/>
                      <a:tailEnd type="none" w="med" len="med"/>
                    </a:lnR>
                    <a:lnT w="12700" cap="flat" cmpd="sng" algn="ctr">
                      <a:solidFill>
                        <a:srgbClr val="4041EC"/>
                      </a:solidFill>
                      <a:prstDash val="solid"/>
                      <a:round/>
                      <a:headEnd type="none" w="med" len="med"/>
                      <a:tailEnd type="none" w="med" len="med"/>
                    </a:lnT>
                    <a:lnB w="12700" cap="flat" cmpd="sng" algn="ctr">
                      <a:solidFill>
                        <a:srgbClr val="C061EC"/>
                      </a:solidFill>
                      <a:prstDash val="solid"/>
                      <a:round/>
                      <a:headEnd type="none" w="med" len="med"/>
                      <a:tailEnd type="none" w="med" len="med"/>
                    </a:lnB>
                    <a:solidFill>
                      <a:srgbClr val="FFFFFF"/>
                    </a:solidFill>
                  </a:tcPr>
                </a:tc>
                <a:tc>
                  <a:txBody>
                    <a:bodyPr/>
                    <a:lstStyle/>
                    <a:p>
                      <a:r>
                        <a:rPr lang="en-US" sz="1500" dirty="0">
                          <a:effectLst/>
                        </a:rPr>
                        <a:t>65.81%</a:t>
                      </a:r>
                    </a:p>
                  </a:txBody>
                  <a:tcPr marL="66803" marR="66803" marT="9278" marB="9278" anchor="ctr">
                    <a:lnL w="12700" cap="flat" cmpd="sng" algn="ctr">
                      <a:solidFill>
                        <a:srgbClr val="0054EC"/>
                      </a:solidFill>
                      <a:prstDash val="solid"/>
                      <a:round/>
                      <a:headEnd type="none" w="med" len="med"/>
                      <a:tailEnd type="none" w="med" len="med"/>
                    </a:lnL>
                    <a:lnR w="12700" cap="flat" cmpd="sng" algn="ctr">
                      <a:solidFill>
                        <a:srgbClr val="004CEC"/>
                      </a:solidFill>
                      <a:prstDash val="solid"/>
                      <a:round/>
                      <a:headEnd type="none" w="med" len="med"/>
                      <a:tailEnd type="none" w="med" len="med"/>
                    </a:lnR>
                    <a:lnT w="12700" cap="flat" cmpd="sng" algn="ctr">
                      <a:solidFill>
                        <a:srgbClr val="0054EC"/>
                      </a:solidFill>
                      <a:prstDash val="solid"/>
                      <a:round/>
                      <a:headEnd type="none" w="med" len="med"/>
                      <a:tailEnd type="none" w="med" len="med"/>
                    </a:lnT>
                    <a:lnB w="12700" cap="flat" cmpd="sng" algn="ctr">
                      <a:solidFill>
                        <a:srgbClr val="0077EC"/>
                      </a:solidFill>
                      <a:prstDash val="solid"/>
                      <a:round/>
                      <a:headEnd type="none" w="med" len="med"/>
                      <a:tailEnd type="none" w="med" len="med"/>
                    </a:lnB>
                    <a:solidFill>
                      <a:srgbClr val="FFFFFF"/>
                    </a:solidFill>
                  </a:tcPr>
                </a:tc>
                <a:tc>
                  <a:txBody>
                    <a:bodyPr/>
                    <a:lstStyle/>
                    <a:p>
                      <a:r>
                        <a:rPr lang="en-US" sz="1500">
                          <a:effectLst/>
                        </a:rPr>
                        <a:t>60.6%</a:t>
                      </a:r>
                    </a:p>
                  </a:txBody>
                  <a:tcPr marL="66803" marR="66803" marT="9278" marB="9278" anchor="ctr">
                    <a:lnL w="12700" cap="flat" cmpd="sng" algn="ctr">
                      <a:solidFill>
                        <a:srgbClr val="004CEC"/>
                      </a:solidFill>
                      <a:prstDash val="solid"/>
                      <a:round/>
                      <a:headEnd type="none" w="med" len="med"/>
                      <a:tailEnd type="none" w="med" len="med"/>
                    </a:lnL>
                    <a:lnR w="12700" cap="flat" cmpd="sng" algn="ctr">
                      <a:solidFill>
                        <a:srgbClr val="0057EC"/>
                      </a:solidFill>
                      <a:prstDash val="solid"/>
                      <a:round/>
                      <a:headEnd type="none" w="med" len="med"/>
                      <a:tailEnd type="none" w="med" len="med"/>
                    </a:lnR>
                    <a:lnT w="12700" cap="flat" cmpd="sng" algn="ctr">
                      <a:solidFill>
                        <a:srgbClr val="004CEC"/>
                      </a:solidFill>
                      <a:prstDash val="solid"/>
                      <a:round/>
                      <a:headEnd type="none" w="med" len="med"/>
                      <a:tailEnd type="none" w="med" len="med"/>
                    </a:lnT>
                    <a:lnB w="12700" cap="flat" cmpd="sng" algn="ctr">
                      <a:solidFill>
                        <a:srgbClr val="8070EC"/>
                      </a:solidFill>
                      <a:prstDash val="solid"/>
                      <a:round/>
                      <a:headEnd type="none" w="med" len="med"/>
                      <a:tailEnd type="none" w="med" len="med"/>
                    </a:lnB>
                    <a:solidFill>
                      <a:srgbClr val="FFFFFF"/>
                    </a:solidFill>
                  </a:tcPr>
                </a:tc>
                <a:tc>
                  <a:txBody>
                    <a:bodyPr/>
                    <a:lstStyle/>
                    <a:p>
                      <a:r>
                        <a:rPr lang="en-US" sz="1500">
                          <a:effectLst/>
                        </a:rPr>
                        <a:t>57.69%</a:t>
                      </a:r>
                    </a:p>
                  </a:txBody>
                  <a:tcPr marL="66803" marR="66803" marT="9278" marB="9278" anchor="ctr">
                    <a:lnL w="12700" cap="flat" cmpd="sng" algn="ctr">
                      <a:solidFill>
                        <a:srgbClr val="0057EC"/>
                      </a:solidFill>
                      <a:prstDash val="solid"/>
                      <a:round/>
                      <a:headEnd type="none" w="med" len="med"/>
                      <a:tailEnd type="none" w="med" len="med"/>
                    </a:lnL>
                    <a:lnR w="12700" cap="flat" cmpd="sng" algn="ctr">
                      <a:solidFill>
                        <a:srgbClr val="C04AEC"/>
                      </a:solidFill>
                      <a:prstDash val="solid"/>
                      <a:round/>
                      <a:headEnd type="none" w="med" len="med"/>
                      <a:tailEnd type="none" w="med" len="med"/>
                    </a:lnR>
                    <a:lnT w="12700" cap="flat" cmpd="sng" algn="ctr">
                      <a:solidFill>
                        <a:srgbClr val="0057EC"/>
                      </a:solidFill>
                      <a:prstDash val="solid"/>
                      <a:round/>
                      <a:headEnd type="none" w="med" len="med"/>
                      <a:tailEnd type="none" w="med" len="med"/>
                    </a:lnT>
                    <a:lnB w="12700" cap="flat" cmpd="sng" algn="ctr">
                      <a:solidFill>
                        <a:srgbClr val="0072EC"/>
                      </a:solidFill>
                      <a:prstDash val="solid"/>
                      <a:round/>
                      <a:headEnd type="none" w="med" len="med"/>
                      <a:tailEnd type="none" w="med" len="med"/>
                    </a:lnB>
                    <a:solidFill>
                      <a:srgbClr val="FFFFFF"/>
                    </a:solidFill>
                  </a:tcPr>
                </a:tc>
                <a:tc>
                  <a:txBody>
                    <a:bodyPr/>
                    <a:lstStyle/>
                    <a:p>
                      <a:r>
                        <a:rPr lang="en-US" sz="1500">
                          <a:effectLst/>
                        </a:rPr>
                        <a:t>44.68%</a:t>
                      </a:r>
                    </a:p>
                  </a:txBody>
                  <a:tcPr marL="66803" marR="66803" marT="9278" marB="9278" anchor="ctr">
                    <a:lnL w="12700" cap="flat" cmpd="sng" algn="ctr">
                      <a:solidFill>
                        <a:srgbClr val="C04AEC"/>
                      </a:solidFill>
                      <a:prstDash val="solid"/>
                      <a:round/>
                      <a:headEnd type="none" w="med" len="med"/>
                      <a:tailEnd type="none" w="med" len="med"/>
                    </a:lnL>
                    <a:lnR w="12700" cap="flat" cmpd="sng" algn="ctr">
                      <a:solidFill>
                        <a:srgbClr val="0053EC"/>
                      </a:solidFill>
                      <a:prstDash val="solid"/>
                      <a:round/>
                      <a:headEnd type="none" w="med" len="med"/>
                      <a:tailEnd type="none" w="med" len="med"/>
                    </a:lnR>
                    <a:lnT w="12700" cap="flat" cmpd="sng" algn="ctr">
                      <a:solidFill>
                        <a:srgbClr val="C04AEC"/>
                      </a:solidFill>
                      <a:prstDash val="solid"/>
                      <a:round/>
                      <a:headEnd type="none" w="med" len="med"/>
                      <a:tailEnd type="none" w="med" len="med"/>
                    </a:lnT>
                    <a:lnB w="12700" cap="flat" cmpd="sng" algn="ctr">
                      <a:solidFill>
                        <a:srgbClr val="C077EC"/>
                      </a:solidFill>
                      <a:prstDash val="solid"/>
                      <a:round/>
                      <a:headEnd type="none" w="med" len="med"/>
                      <a:tailEnd type="none" w="med" len="med"/>
                    </a:lnB>
                    <a:solidFill>
                      <a:srgbClr val="FFFFFF"/>
                    </a:solidFill>
                  </a:tcPr>
                </a:tc>
                <a:tc>
                  <a:txBody>
                    <a:bodyPr/>
                    <a:lstStyle/>
                    <a:p>
                      <a:r>
                        <a:rPr lang="en-US" sz="1500">
                          <a:effectLst/>
                        </a:rPr>
                        <a:t>44.88%</a:t>
                      </a:r>
                    </a:p>
                  </a:txBody>
                  <a:tcPr marL="66803" marR="66803" marT="9278" marB="9278" anchor="ctr">
                    <a:lnL w="12700" cap="flat" cmpd="sng" algn="ctr">
                      <a:solidFill>
                        <a:srgbClr val="0053EC"/>
                      </a:solidFill>
                      <a:prstDash val="solid"/>
                      <a:round/>
                      <a:headEnd type="none" w="med" len="med"/>
                      <a:tailEnd type="none" w="med" len="med"/>
                    </a:lnL>
                    <a:lnR w="6350" cap="flat" cmpd="sng" algn="ctr">
                      <a:solidFill>
                        <a:srgbClr val="0053EC"/>
                      </a:solidFill>
                      <a:prstDash val="solid"/>
                      <a:round/>
                      <a:headEnd type="none" w="med" len="med"/>
                      <a:tailEnd type="none" w="med" len="med"/>
                    </a:lnR>
                    <a:lnT w="12700" cap="flat" cmpd="sng" algn="ctr">
                      <a:solidFill>
                        <a:srgbClr val="0053EC"/>
                      </a:solidFill>
                      <a:prstDash val="solid"/>
                      <a:round/>
                      <a:headEnd type="none" w="med" len="med"/>
                      <a:tailEnd type="none" w="med" len="med"/>
                    </a:lnT>
                    <a:lnB w="12700" cap="flat" cmpd="sng" algn="ctr">
                      <a:solidFill>
                        <a:srgbClr val="806DEC"/>
                      </a:solidFill>
                      <a:prstDash val="solid"/>
                      <a:round/>
                      <a:headEnd type="none" w="med" len="med"/>
                      <a:tailEnd type="none" w="med" len="med"/>
                    </a:lnB>
                    <a:solidFill>
                      <a:srgbClr val="FFFFFF"/>
                    </a:solidFill>
                  </a:tcPr>
                </a:tc>
                <a:extLst>
                  <a:ext uri="{0D108BD9-81ED-4DB2-BD59-A6C34878D82A}">
                    <a16:rowId xmlns:a16="http://schemas.microsoft.com/office/drawing/2014/main" val="2595421644"/>
                  </a:ext>
                </a:extLst>
              </a:tr>
              <a:tr h="562379">
                <a:tc>
                  <a:txBody>
                    <a:bodyPr/>
                    <a:lstStyle/>
                    <a:p>
                      <a:r>
                        <a:rPr lang="en-US" sz="1500" b="1">
                          <a:effectLst/>
                        </a:rPr>
                        <a:t>Recall Score</a:t>
                      </a:r>
                    </a:p>
                  </a:txBody>
                  <a:tcPr marL="66803" marR="66803" marT="9278" marB="9278" anchor="ctr">
                    <a:lnL w="12700" cap="flat" cmpd="sng" algn="ctr">
                      <a:solidFill>
                        <a:srgbClr val="4068EC"/>
                      </a:solidFill>
                      <a:prstDash val="solid"/>
                      <a:round/>
                      <a:headEnd type="none" w="med" len="med"/>
                      <a:tailEnd type="none" w="med" len="med"/>
                    </a:lnL>
                    <a:lnR w="12700" cap="flat" cmpd="sng" algn="ctr">
                      <a:solidFill>
                        <a:srgbClr val="C05CEC"/>
                      </a:solidFill>
                      <a:prstDash val="solid"/>
                      <a:round/>
                      <a:headEnd type="none" w="med" len="med"/>
                      <a:tailEnd type="none" w="med" len="med"/>
                    </a:lnR>
                    <a:lnT w="12700" cap="flat" cmpd="sng" algn="ctr">
                      <a:solidFill>
                        <a:srgbClr val="4068EC"/>
                      </a:solidFill>
                      <a:prstDash val="solid"/>
                      <a:round/>
                      <a:headEnd type="none" w="med" len="med"/>
                      <a:tailEnd type="none" w="med" len="med"/>
                    </a:lnT>
                    <a:lnB w="12700" cap="flat" cmpd="sng" algn="ctr">
                      <a:solidFill>
                        <a:srgbClr val="C089EC"/>
                      </a:solidFill>
                      <a:prstDash val="solid"/>
                      <a:round/>
                      <a:headEnd type="none" w="med" len="med"/>
                      <a:tailEnd type="none" w="med" len="med"/>
                    </a:lnB>
                    <a:solidFill>
                      <a:srgbClr val="FFFFFF"/>
                    </a:solidFill>
                  </a:tcPr>
                </a:tc>
                <a:tc>
                  <a:txBody>
                    <a:bodyPr/>
                    <a:lstStyle/>
                    <a:p>
                      <a:r>
                        <a:rPr lang="en-US" sz="1500">
                          <a:effectLst/>
                        </a:rPr>
                        <a:t>58.18%</a:t>
                      </a:r>
                    </a:p>
                  </a:txBody>
                  <a:tcPr marL="66803" marR="66803" marT="9278" marB="9278" anchor="ctr">
                    <a:lnL w="12700" cap="flat" cmpd="sng" algn="ctr">
                      <a:solidFill>
                        <a:srgbClr val="C05CEC"/>
                      </a:solidFill>
                      <a:prstDash val="solid"/>
                      <a:round/>
                      <a:headEnd type="none" w="med" len="med"/>
                      <a:tailEnd type="none" w="med" len="med"/>
                    </a:lnL>
                    <a:lnR w="12700" cap="flat" cmpd="sng" algn="ctr">
                      <a:solidFill>
                        <a:srgbClr val="C066EC"/>
                      </a:solidFill>
                      <a:prstDash val="solid"/>
                      <a:round/>
                      <a:headEnd type="none" w="med" len="med"/>
                      <a:tailEnd type="none" w="med" len="med"/>
                    </a:lnR>
                    <a:lnT w="12700" cap="flat" cmpd="sng" algn="ctr">
                      <a:solidFill>
                        <a:srgbClr val="C05CEC"/>
                      </a:solidFill>
                      <a:prstDash val="solid"/>
                      <a:round/>
                      <a:headEnd type="none" w="med" len="med"/>
                      <a:tailEnd type="none" w="med" len="med"/>
                    </a:lnT>
                    <a:lnB w="12700" cap="flat" cmpd="sng" algn="ctr">
                      <a:solidFill>
                        <a:srgbClr val="0083EC"/>
                      </a:solidFill>
                      <a:prstDash val="solid"/>
                      <a:round/>
                      <a:headEnd type="none" w="med" len="med"/>
                      <a:tailEnd type="none" w="med" len="med"/>
                    </a:lnB>
                    <a:solidFill>
                      <a:srgbClr val="FFFFFF"/>
                    </a:solidFill>
                  </a:tcPr>
                </a:tc>
                <a:tc>
                  <a:txBody>
                    <a:bodyPr/>
                    <a:lstStyle/>
                    <a:p>
                      <a:r>
                        <a:rPr lang="en-US" sz="1500">
                          <a:effectLst/>
                        </a:rPr>
                        <a:t>55.23%</a:t>
                      </a:r>
                    </a:p>
                  </a:txBody>
                  <a:tcPr marL="66803" marR="66803" marT="9278" marB="9278" anchor="ctr">
                    <a:lnL w="12700" cap="flat" cmpd="sng" algn="ctr">
                      <a:solidFill>
                        <a:srgbClr val="C066EC"/>
                      </a:solidFill>
                      <a:prstDash val="solid"/>
                      <a:round/>
                      <a:headEnd type="none" w="med" len="med"/>
                      <a:tailEnd type="none" w="med" len="med"/>
                    </a:lnL>
                    <a:lnR w="12700" cap="flat" cmpd="sng" algn="ctr">
                      <a:solidFill>
                        <a:srgbClr val="C064EC"/>
                      </a:solidFill>
                      <a:prstDash val="solid"/>
                      <a:round/>
                      <a:headEnd type="none" w="med" len="med"/>
                      <a:tailEnd type="none" w="med" len="med"/>
                    </a:lnR>
                    <a:lnT w="12700" cap="flat" cmpd="sng" algn="ctr">
                      <a:solidFill>
                        <a:srgbClr val="C066EC"/>
                      </a:solidFill>
                      <a:prstDash val="solid"/>
                      <a:round/>
                      <a:headEnd type="none" w="med" len="med"/>
                      <a:tailEnd type="none" w="med" len="med"/>
                    </a:lnT>
                    <a:lnB w="12700" cap="flat" cmpd="sng" algn="ctr">
                      <a:solidFill>
                        <a:srgbClr val="0088EC"/>
                      </a:solidFill>
                      <a:prstDash val="solid"/>
                      <a:round/>
                      <a:headEnd type="none" w="med" len="med"/>
                      <a:tailEnd type="none" w="med" len="med"/>
                    </a:lnB>
                    <a:solidFill>
                      <a:srgbClr val="FFFFFF"/>
                    </a:solidFill>
                  </a:tcPr>
                </a:tc>
                <a:tc>
                  <a:txBody>
                    <a:bodyPr/>
                    <a:lstStyle/>
                    <a:p>
                      <a:r>
                        <a:rPr lang="en-US" sz="1500" dirty="0">
                          <a:effectLst/>
                        </a:rPr>
                        <a:t>53.08%</a:t>
                      </a:r>
                    </a:p>
                  </a:txBody>
                  <a:tcPr marL="66803" marR="66803" marT="9278" marB="9278" anchor="ctr">
                    <a:lnL w="12700" cap="flat" cmpd="sng" algn="ctr">
                      <a:solidFill>
                        <a:srgbClr val="C064EC"/>
                      </a:solidFill>
                      <a:prstDash val="solid"/>
                      <a:round/>
                      <a:headEnd type="none" w="med" len="med"/>
                      <a:tailEnd type="none" w="med" len="med"/>
                    </a:lnL>
                    <a:lnR w="12700" cap="flat" cmpd="sng" algn="ctr">
                      <a:solidFill>
                        <a:srgbClr val="C061EC"/>
                      </a:solidFill>
                      <a:prstDash val="solid"/>
                      <a:round/>
                      <a:headEnd type="none" w="med" len="med"/>
                      <a:tailEnd type="none" w="med" len="med"/>
                    </a:lnR>
                    <a:lnT w="12700" cap="flat" cmpd="sng" algn="ctr">
                      <a:solidFill>
                        <a:srgbClr val="C064EC"/>
                      </a:solidFill>
                      <a:prstDash val="solid"/>
                      <a:round/>
                      <a:headEnd type="none" w="med" len="med"/>
                      <a:tailEnd type="none" w="med" len="med"/>
                    </a:lnT>
                    <a:lnB w="12700" cap="flat" cmpd="sng" algn="ctr">
                      <a:solidFill>
                        <a:srgbClr val="407CEC"/>
                      </a:solidFill>
                      <a:prstDash val="solid"/>
                      <a:round/>
                      <a:headEnd type="none" w="med" len="med"/>
                      <a:tailEnd type="none" w="med" len="med"/>
                    </a:lnB>
                    <a:solidFill>
                      <a:srgbClr val="FFFFFF"/>
                    </a:solidFill>
                  </a:tcPr>
                </a:tc>
                <a:tc>
                  <a:txBody>
                    <a:bodyPr/>
                    <a:lstStyle/>
                    <a:p>
                      <a:r>
                        <a:rPr lang="en-US" sz="1500">
                          <a:effectLst/>
                        </a:rPr>
                        <a:t>54.42%</a:t>
                      </a:r>
                    </a:p>
                  </a:txBody>
                  <a:tcPr marL="66803" marR="66803" marT="9278" marB="9278" anchor="ctr">
                    <a:lnL w="12700" cap="flat" cmpd="sng" algn="ctr">
                      <a:solidFill>
                        <a:srgbClr val="C061EC"/>
                      </a:solidFill>
                      <a:prstDash val="solid"/>
                      <a:round/>
                      <a:headEnd type="none" w="med" len="med"/>
                      <a:tailEnd type="none" w="med" len="med"/>
                    </a:lnL>
                    <a:lnR w="12700" cap="flat" cmpd="sng" algn="ctr">
                      <a:solidFill>
                        <a:srgbClr val="0077EC"/>
                      </a:solidFill>
                      <a:prstDash val="solid"/>
                      <a:round/>
                      <a:headEnd type="none" w="med" len="med"/>
                      <a:tailEnd type="none" w="med" len="med"/>
                    </a:lnR>
                    <a:lnT w="12700" cap="flat" cmpd="sng" algn="ctr">
                      <a:solidFill>
                        <a:srgbClr val="C061EC"/>
                      </a:solidFill>
                      <a:prstDash val="solid"/>
                      <a:round/>
                      <a:headEnd type="none" w="med" len="med"/>
                      <a:tailEnd type="none" w="med" len="med"/>
                    </a:lnT>
                    <a:lnB w="12700" cap="flat" cmpd="sng" algn="ctr">
                      <a:solidFill>
                        <a:srgbClr val="407CEC"/>
                      </a:solidFill>
                      <a:prstDash val="solid"/>
                      <a:round/>
                      <a:headEnd type="none" w="med" len="med"/>
                      <a:tailEnd type="none" w="med" len="med"/>
                    </a:lnB>
                    <a:solidFill>
                      <a:srgbClr val="FFFFFF"/>
                    </a:solidFill>
                  </a:tcPr>
                </a:tc>
                <a:tc>
                  <a:txBody>
                    <a:bodyPr/>
                    <a:lstStyle/>
                    <a:p>
                      <a:r>
                        <a:rPr lang="en-US" sz="1500" dirty="0">
                          <a:effectLst/>
                        </a:rPr>
                        <a:t>47.99%</a:t>
                      </a:r>
                    </a:p>
                  </a:txBody>
                  <a:tcPr marL="66803" marR="66803" marT="9278" marB="9278" anchor="ctr">
                    <a:lnL w="12700" cap="flat" cmpd="sng" algn="ctr">
                      <a:solidFill>
                        <a:srgbClr val="0077EC"/>
                      </a:solidFill>
                      <a:prstDash val="solid"/>
                      <a:round/>
                      <a:headEnd type="none" w="med" len="med"/>
                      <a:tailEnd type="none" w="med" len="med"/>
                    </a:lnL>
                    <a:lnR w="12700" cap="flat" cmpd="sng" algn="ctr">
                      <a:solidFill>
                        <a:srgbClr val="8070EC"/>
                      </a:solidFill>
                      <a:prstDash val="solid"/>
                      <a:round/>
                      <a:headEnd type="none" w="med" len="med"/>
                      <a:tailEnd type="none" w="med" len="med"/>
                    </a:lnR>
                    <a:lnT w="12700" cap="flat" cmpd="sng" algn="ctr">
                      <a:solidFill>
                        <a:srgbClr val="0077EC"/>
                      </a:solidFill>
                      <a:prstDash val="solid"/>
                      <a:round/>
                      <a:headEnd type="none" w="med" len="med"/>
                      <a:tailEnd type="none" w="med" len="med"/>
                    </a:lnT>
                    <a:lnB w="12700" cap="flat" cmpd="sng" algn="ctr">
                      <a:solidFill>
                        <a:srgbClr val="0086EC"/>
                      </a:solidFill>
                      <a:prstDash val="solid"/>
                      <a:round/>
                      <a:headEnd type="none" w="med" len="med"/>
                      <a:tailEnd type="none" w="med" len="med"/>
                    </a:lnB>
                    <a:solidFill>
                      <a:srgbClr val="FFFFFF"/>
                    </a:solidFill>
                  </a:tcPr>
                </a:tc>
                <a:tc>
                  <a:txBody>
                    <a:bodyPr/>
                    <a:lstStyle/>
                    <a:p>
                      <a:r>
                        <a:rPr lang="en-US" sz="1500" dirty="0">
                          <a:effectLst/>
                        </a:rPr>
                        <a:t>49.06%</a:t>
                      </a:r>
                    </a:p>
                  </a:txBody>
                  <a:tcPr marL="66803" marR="66803" marT="9278" marB="9278" anchor="ctr">
                    <a:lnL w="12700" cap="flat" cmpd="sng" algn="ctr">
                      <a:solidFill>
                        <a:srgbClr val="8070EC"/>
                      </a:solidFill>
                      <a:prstDash val="solid"/>
                      <a:round/>
                      <a:headEnd type="none" w="med" len="med"/>
                      <a:tailEnd type="none" w="med" len="med"/>
                    </a:lnL>
                    <a:lnR w="12700" cap="flat" cmpd="sng" algn="ctr">
                      <a:solidFill>
                        <a:srgbClr val="0072EC"/>
                      </a:solidFill>
                      <a:prstDash val="solid"/>
                      <a:round/>
                      <a:headEnd type="none" w="med" len="med"/>
                      <a:tailEnd type="none" w="med" len="med"/>
                    </a:lnR>
                    <a:lnT w="12700" cap="flat" cmpd="sng" algn="ctr">
                      <a:solidFill>
                        <a:srgbClr val="8070EC"/>
                      </a:solidFill>
                      <a:prstDash val="solid"/>
                      <a:round/>
                      <a:headEnd type="none" w="med" len="med"/>
                      <a:tailEnd type="none" w="med" len="med"/>
                    </a:lnT>
                    <a:lnB w="12700" cap="flat" cmpd="sng" algn="ctr">
                      <a:solidFill>
                        <a:srgbClr val="008DEC"/>
                      </a:solidFill>
                      <a:prstDash val="solid"/>
                      <a:round/>
                      <a:headEnd type="none" w="med" len="med"/>
                      <a:tailEnd type="none" w="med" len="med"/>
                    </a:lnB>
                    <a:solidFill>
                      <a:srgbClr val="FFFFFF"/>
                    </a:solidFill>
                  </a:tcPr>
                </a:tc>
                <a:tc>
                  <a:txBody>
                    <a:bodyPr/>
                    <a:lstStyle/>
                    <a:p>
                      <a:r>
                        <a:rPr lang="en-US" sz="1500" dirty="0">
                          <a:effectLst/>
                        </a:rPr>
                        <a:t>52.28%</a:t>
                      </a:r>
                    </a:p>
                  </a:txBody>
                  <a:tcPr marL="66803" marR="66803" marT="9278" marB="9278" anchor="ctr">
                    <a:lnL w="12700" cap="flat" cmpd="sng" algn="ctr">
                      <a:solidFill>
                        <a:srgbClr val="0072EC"/>
                      </a:solidFill>
                      <a:prstDash val="solid"/>
                      <a:round/>
                      <a:headEnd type="none" w="med" len="med"/>
                      <a:tailEnd type="none" w="med" len="med"/>
                    </a:lnL>
                    <a:lnR w="12700" cap="flat" cmpd="sng" algn="ctr">
                      <a:solidFill>
                        <a:srgbClr val="C077EC"/>
                      </a:solidFill>
                      <a:prstDash val="solid"/>
                      <a:round/>
                      <a:headEnd type="none" w="med" len="med"/>
                      <a:tailEnd type="none" w="med" len="med"/>
                    </a:lnR>
                    <a:lnT w="12700" cap="flat" cmpd="sng" algn="ctr">
                      <a:solidFill>
                        <a:srgbClr val="0072EC"/>
                      </a:solidFill>
                      <a:prstDash val="solid"/>
                      <a:round/>
                      <a:headEnd type="none" w="med" len="med"/>
                      <a:tailEnd type="none" w="med" len="med"/>
                    </a:lnT>
                    <a:lnB w="12700" cap="flat" cmpd="sng" algn="ctr">
                      <a:solidFill>
                        <a:srgbClr val="4090EC"/>
                      </a:solidFill>
                      <a:prstDash val="solid"/>
                      <a:round/>
                      <a:headEnd type="none" w="med" len="med"/>
                      <a:tailEnd type="none" w="med" len="med"/>
                    </a:lnB>
                    <a:solidFill>
                      <a:srgbClr val="FFFFFF"/>
                    </a:solidFill>
                  </a:tcPr>
                </a:tc>
                <a:tc>
                  <a:txBody>
                    <a:bodyPr/>
                    <a:lstStyle/>
                    <a:p>
                      <a:r>
                        <a:rPr lang="en-US" sz="1500">
                          <a:effectLst/>
                        </a:rPr>
                        <a:t>45.04%</a:t>
                      </a:r>
                    </a:p>
                  </a:txBody>
                  <a:tcPr marL="66803" marR="66803" marT="9278" marB="9278" anchor="ctr">
                    <a:lnL w="12700" cap="flat" cmpd="sng" algn="ctr">
                      <a:solidFill>
                        <a:srgbClr val="C077EC"/>
                      </a:solidFill>
                      <a:prstDash val="solid"/>
                      <a:round/>
                      <a:headEnd type="none" w="med" len="med"/>
                      <a:tailEnd type="none" w="med" len="med"/>
                    </a:lnL>
                    <a:lnR w="12700" cap="flat" cmpd="sng" algn="ctr">
                      <a:solidFill>
                        <a:srgbClr val="806DEC"/>
                      </a:solidFill>
                      <a:prstDash val="solid"/>
                      <a:round/>
                      <a:headEnd type="none" w="med" len="med"/>
                      <a:tailEnd type="none" w="med" len="med"/>
                    </a:lnR>
                    <a:lnT w="12700" cap="flat" cmpd="sng" algn="ctr">
                      <a:solidFill>
                        <a:srgbClr val="C077EC"/>
                      </a:solidFill>
                      <a:prstDash val="solid"/>
                      <a:round/>
                      <a:headEnd type="none" w="med" len="med"/>
                      <a:tailEnd type="none" w="med" len="med"/>
                    </a:lnT>
                    <a:lnB w="12700" cap="flat" cmpd="sng" algn="ctr">
                      <a:solidFill>
                        <a:srgbClr val="808EEC"/>
                      </a:solidFill>
                      <a:prstDash val="solid"/>
                      <a:round/>
                      <a:headEnd type="none" w="med" len="med"/>
                      <a:tailEnd type="none" w="med" len="med"/>
                    </a:lnB>
                    <a:solidFill>
                      <a:srgbClr val="FFFFFF"/>
                    </a:solidFill>
                  </a:tcPr>
                </a:tc>
                <a:tc>
                  <a:txBody>
                    <a:bodyPr/>
                    <a:lstStyle/>
                    <a:p>
                      <a:r>
                        <a:rPr lang="en-US" sz="1500" b="1" dirty="0">
                          <a:solidFill>
                            <a:schemeClr val="accent3">
                              <a:lumMod val="75000"/>
                            </a:schemeClr>
                          </a:solidFill>
                          <a:effectLst/>
                        </a:rPr>
                        <a:t>88.2%</a:t>
                      </a:r>
                    </a:p>
                  </a:txBody>
                  <a:tcPr marL="66803" marR="66803" marT="9278" marB="9278" anchor="ctr">
                    <a:lnL w="12700" cap="flat" cmpd="sng" algn="ctr">
                      <a:solidFill>
                        <a:srgbClr val="806DEC"/>
                      </a:solidFill>
                      <a:prstDash val="solid"/>
                      <a:round/>
                      <a:headEnd type="none" w="med" len="med"/>
                      <a:tailEnd type="none" w="med" len="med"/>
                    </a:lnL>
                    <a:lnR w="6350" cap="flat" cmpd="sng" algn="ctr">
                      <a:solidFill>
                        <a:srgbClr val="806DEC"/>
                      </a:solidFill>
                      <a:prstDash val="solid"/>
                      <a:round/>
                      <a:headEnd type="none" w="med" len="med"/>
                      <a:tailEnd type="none" w="med" len="med"/>
                    </a:lnR>
                    <a:lnT w="12700" cap="flat" cmpd="sng" algn="ctr">
                      <a:solidFill>
                        <a:srgbClr val="806DEC"/>
                      </a:solidFill>
                      <a:prstDash val="solid"/>
                      <a:round/>
                      <a:headEnd type="none" w="med" len="med"/>
                      <a:tailEnd type="none" w="med" len="med"/>
                    </a:lnT>
                    <a:lnB w="12700" cap="flat" cmpd="sng" algn="ctr">
                      <a:solidFill>
                        <a:srgbClr val="C08CEC"/>
                      </a:solidFill>
                      <a:prstDash val="solid"/>
                      <a:round/>
                      <a:headEnd type="none" w="med" len="med"/>
                      <a:tailEnd type="none" w="med" len="med"/>
                    </a:lnB>
                    <a:solidFill>
                      <a:srgbClr val="FFFFFF"/>
                    </a:solidFill>
                  </a:tcPr>
                </a:tc>
                <a:extLst>
                  <a:ext uri="{0D108BD9-81ED-4DB2-BD59-A6C34878D82A}">
                    <a16:rowId xmlns:a16="http://schemas.microsoft.com/office/drawing/2014/main" val="2585586120"/>
                  </a:ext>
                </a:extLst>
              </a:tr>
              <a:tr h="421419">
                <a:tc>
                  <a:txBody>
                    <a:bodyPr/>
                    <a:lstStyle/>
                    <a:p>
                      <a:r>
                        <a:rPr lang="en-US" sz="1500" b="1">
                          <a:effectLst/>
                        </a:rPr>
                        <a:t>F1 Score</a:t>
                      </a:r>
                    </a:p>
                  </a:txBody>
                  <a:tcPr marL="66803" marR="66803" marT="9278" marB="9278" anchor="ctr">
                    <a:lnL w="12700" cap="flat" cmpd="sng" algn="ctr">
                      <a:solidFill>
                        <a:srgbClr val="C089EC"/>
                      </a:solidFill>
                      <a:prstDash val="solid"/>
                      <a:round/>
                      <a:headEnd type="none" w="med" len="med"/>
                      <a:tailEnd type="none" w="med" len="med"/>
                    </a:lnL>
                    <a:lnR w="12700" cap="flat" cmpd="sng" algn="ctr">
                      <a:solidFill>
                        <a:srgbClr val="0083EC"/>
                      </a:solidFill>
                      <a:prstDash val="solid"/>
                      <a:round/>
                      <a:headEnd type="none" w="med" len="med"/>
                      <a:tailEnd type="none" w="med" len="med"/>
                    </a:lnR>
                    <a:lnT w="12700" cap="flat" cmpd="sng" algn="ctr">
                      <a:solidFill>
                        <a:srgbClr val="C089EC"/>
                      </a:solidFill>
                      <a:prstDash val="solid"/>
                      <a:round/>
                      <a:headEnd type="none" w="med" len="med"/>
                      <a:tailEnd type="none" w="med" len="med"/>
                    </a:lnT>
                    <a:lnB w="12700" cap="flat" cmpd="sng" algn="ctr">
                      <a:solidFill>
                        <a:srgbClr val="8091EC"/>
                      </a:solidFill>
                      <a:prstDash val="solid"/>
                      <a:round/>
                      <a:headEnd type="none" w="med" len="med"/>
                      <a:tailEnd type="none" w="med" len="med"/>
                    </a:lnB>
                    <a:solidFill>
                      <a:srgbClr val="FFFFFF"/>
                    </a:solidFill>
                  </a:tcPr>
                </a:tc>
                <a:tc>
                  <a:txBody>
                    <a:bodyPr/>
                    <a:lstStyle/>
                    <a:p>
                      <a:r>
                        <a:rPr lang="en-US" sz="1500" b="1" dirty="0">
                          <a:solidFill>
                            <a:schemeClr val="accent3">
                              <a:lumMod val="75000"/>
                            </a:schemeClr>
                          </a:solidFill>
                          <a:effectLst/>
                        </a:rPr>
                        <a:t>63.08%</a:t>
                      </a:r>
                    </a:p>
                  </a:txBody>
                  <a:tcPr marL="66803" marR="66803" marT="9278" marB="9278" anchor="ctr">
                    <a:lnL w="12700" cap="flat" cmpd="sng" algn="ctr">
                      <a:solidFill>
                        <a:srgbClr val="0083EC"/>
                      </a:solidFill>
                      <a:prstDash val="solid"/>
                      <a:round/>
                      <a:headEnd type="none" w="med" len="med"/>
                      <a:tailEnd type="none" w="med" len="med"/>
                    </a:lnL>
                    <a:lnR w="12700" cap="flat" cmpd="sng" algn="ctr">
                      <a:solidFill>
                        <a:srgbClr val="0088EC"/>
                      </a:solidFill>
                      <a:prstDash val="solid"/>
                      <a:round/>
                      <a:headEnd type="none" w="med" len="med"/>
                      <a:tailEnd type="none" w="med" len="med"/>
                    </a:lnR>
                    <a:lnT w="12700" cap="flat" cmpd="sng" algn="ctr">
                      <a:solidFill>
                        <a:srgbClr val="0083EC"/>
                      </a:solidFill>
                      <a:prstDash val="solid"/>
                      <a:round/>
                      <a:headEnd type="none" w="med" len="med"/>
                      <a:tailEnd type="none" w="med" len="med"/>
                    </a:lnT>
                    <a:lnB w="12700" cap="flat" cmpd="sng" algn="ctr">
                      <a:solidFill>
                        <a:srgbClr val="C09CEC"/>
                      </a:solidFill>
                      <a:prstDash val="solid"/>
                      <a:round/>
                      <a:headEnd type="none" w="med" len="med"/>
                      <a:tailEnd type="none" w="med" len="med"/>
                    </a:lnB>
                    <a:solidFill>
                      <a:srgbClr val="FFFFFF"/>
                    </a:solidFill>
                  </a:tcPr>
                </a:tc>
                <a:tc>
                  <a:txBody>
                    <a:bodyPr/>
                    <a:lstStyle/>
                    <a:p>
                      <a:r>
                        <a:rPr lang="en-US" sz="1500">
                          <a:effectLst/>
                        </a:rPr>
                        <a:t>60.95%</a:t>
                      </a:r>
                    </a:p>
                  </a:txBody>
                  <a:tcPr marL="66803" marR="66803" marT="9278" marB="9278" anchor="ctr">
                    <a:lnL w="12700" cap="flat" cmpd="sng" algn="ctr">
                      <a:solidFill>
                        <a:srgbClr val="0088EC"/>
                      </a:solidFill>
                      <a:prstDash val="solid"/>
                      <a:round/>
                      <a:headEnd type="none" w="med" len="med"/>
                      <a:tailEnd type="none" w="med" len="med"/>
                    </a:lnL>
                    <a:lnR w="12700" cap="flat" cmpd="sng" algn="ctr">
                      <a:solidFill>
                        <a:srgbClr val="407CEC"/>
                      </a:solidFill>
                      <a:prstDash val="solid"/>
                      <a:round/>
                      <a:headEnd type="none" w="med" len="med"/>
                      <a:tailEnd type="none" w="med" len="med"/>
                    </a:lnR>
                    <a:lnT w="12700" cap="flat" cmpd="sng" algn="ctr">
                      <a:solidFill>
                        <a:srgbClr val="0088EC"/>
                      </a:solidFill>
                      <a:prstDash val="solid"/>
                      <a:round/>
                      <a:headEnd type="none" w="med" len="med"/>
                      <a:tailEnd type="none" w="med" len="med"/>
                    </a:lnT>
                    <a:lnB w="12700" cap="flat" cmpd="sng" algn="ctr">
                      <a:solidFill>
                        <a:srgbClr val="80A3EC"/>
                      </a:solidFill>
                      <a:prstDash val="solid"/>
                      <a:round/>
                      <a:headEnd type="none" w="med" len="med"/>
                      <a:tailEnd type="none" w="med" len="med"/>
                    </a:lnB>
                    <a:solidFill>
                      <a:srgbClr val="FFFFFF"/>
                    </a:solidFill>
                  </a:tcPr>
                </a:tc>
                <a:tc>
                  <a:txBody>
                    <a:bodyPr/>
                    <a:lstStyle/>
                    <a:p>
                      <a:r>
                        <a:rPr lang="en-US" sz="1500">
                          <a:effectLst/>
                        </a:rPr>
                        <a:t>59.73%</a:t>
                      </a:r>
                    </a:p>
                  </a:txBody>
                  <a:tcPr marL="66803" marR="66803" marT="9278" marB="9278" anchor="ctr">
                    <a:lnL w="12700" cap="flat" cmpd="sng" algn="ctr">
                      <a:solidFill>
                        <a:srgbClr val="407CEC"/>
                      </a:solidFill>
                      <a:prstDash val="solid"/>
                      <a:round/>
                      <a:headEnd type="none" w="med" len="med"/>
                      <a:tailEnd type="none" w="med" len="med"/>
                    </a:lnL>
                    <a:lnR w="12700" cap="flat" cmpd="sng" algn="ctr">
                      <a:solidFill>
                        <a:srgbClr val="407CEC"/>
                      </a:solidFill>
                      <a:prstDash val="solid"/>
                      <a:round/>
                      <a:headEnd type="none" w="med" len="med"/>
                      <a:tailEnd type="none" w="med" len="med"/>
                    </a:lnR>
                    <a:lnT w="12700" cap="flat" cmpd="sng" algn="ctr">
                      <a:solidFill>
                        <a:srgbClr val="407CEC"/>
                      </a:solidFill>
                      <a:prstDash val="solid"/>
                      <a:round/>
                      <a:headEnd type="none" w="med" len="med"/>
                      <a:tailEnd type="none" w="med" len="med"/>
                    </a:lnT>
                    <a:lnB w="12700" cap="flat" cmpd="sng" algn="ctr">
                      <a:solidFill>
                        <a:srgbClr val="40A7EC"/>
                      </a:solidFill>
                      <a:prstDash val="solid"/>
                      <a:round/>
                      <a:headEnd type="none" w="med" len="med"/>
                      <a:tailEnd type="none" w="med" len="med"/>
                    </a:lnB>
                    <a:solidFill>
                      <a:srgbClr val="FFFFFF"/>
                    </a:solidFill>
                  </a:tcPr>
                </a:tc>
                <a:tc>
                  <a:txBody>
                    <a:bodyPr/>
                    <a:lstStyle/>
                    <a:p>
                      <a:r>
                        <a:rPr lang="en-US" sz="1500">
                          <a:effectLst/>
                        </a:rPr>
                        <a:t>60.24%</a:t>
                      </a:r>
                    </a:p>
                  </a:txBody>
                  <a:tcPr marL="66803" marR="66803" marT="9278" marB="9278" anchor="ctr">
                    <a:lnL w="12700" cap="flat" cmpd="sng" algn="ctr">
                      <a:solidFill>
                        <a:srgbClr val="407CEC"/>
                      </a:solidFill>
                      <a:prstDash val="solid"/>
                      <a:round/>
                      <a:headEnd type="none" w="med" len="med"/>
                      <a:tailEnd type="none" w="med" len="med"/>
                    </a:lnL>
                    <a:lnR w="12700" cap="flat" cmpd="sng" algn="ctr">
                      <a:solidFill>
                        <a:srgbClr val="0086EC"/>
                      </a:solidFill>
                      <a:prstDash val="solid"/>
                      <a:round/>
                      <a:headEnd type="none" w="med" len="med"/>
                      <a:tailEnd type="none" w="med" len="med"/>
                    </a:lnR>
                    <a:lnT w="12700" cap="flat" cmpd="sng" algn="ctr">
                      <a:solidFill>
                        <a:srgbClr val="407CEC"/>
                      </a:solidFill>
                      <a:prstDash val="solid"/>
                      <a:round/>
                      <a:headEnd type="none" w="med" len="med"/>
                      <a:tailEnd type="none" w="med" len="med"/>
                    </a:lnT>
                    <a:lnB w="12700" cap="flat" cmpd="sng" algn="ctr">
                      <a:solidFill>
                        <a:srgbClr val="C09FEC"/>
                      </a:solidFill>
                      <a:prstDash val="solid"/>
                      <a:round/>
                      <a:headEnd type="none" w="med" len="med"/>
                      <a:tailEnd type="none" w="med" len="med"/>
                    </a:lnB>
                    <a:solidFill>
                      <a:srgbClr val="FFFFFF"/>
                    </a:solidFill>
                  </a:tcPr>
                </a:tc>
                <a:tc>
                  <a:txBody>
                    <a:bodyPr/>
                    <a:lstStyle/>
                    <a:p>
                      <a:r>
                        <a:rPr lang="en-US" sz="1500">
                          <a:effectLst/>
                        </a:rPr>
                        <a:t>55.5%</a:t>
                      </a:r>
                    </a:p>
                  </a:txBody>
                  <a:tcPr marL="66803" marR="66803" marT="9278" marB="9278" anchor="ctr">
                    <a:lnL w="12700" cap="flat" cmpd="sng" algn="ctr">
                      <a:solidFill>
                        <a:srgbClr val="0086EC"/>
                      </a:solidFill>
                      <a:prstDash val="solid"/>
                      <a:round/>
                      <a:headEnd type="none" w="med" len="med"/>
                      <a:tailEnd type="none" w="med" len="med"/>
                    </a:lnL>
                    <a:lnR w="12700" cap="flat" cmpd="sng" algn="ctr">
                      <a:solidFill>
                        <a:srgbClr val="008DEC"/>
                      </a:solidFill>
                      <a:prstDash val="solid"/>
                      <a:round/>
                      <a:headEnd type="none" w="med" len="med"/>
                      <a:tailEnd type="none" w="med" len="med"/>
                    </a:lnR>
                    <a:lnT w="12700" cap="flat" cmpd="sng" algn="ctr">
                      <a:solidFill>
                        <a:srgbClr val="0086EC"/>
                      </a:solidFill>
                      <a:prstDash val="solid"/>
                      <a:round/>
                      <a:headEnd type="none" w="med" len="med"/>
                      <a:tailEnd type="none" w="med" len="med"/>
                    </a:lnT>
                    <a:lnB w="12700" cap="flat" cmpd="sng" algn="ctr">
                      <a:solidFill>
                        <a:srgbClr val="00AAEC"/>
                      </a:solidFill>
                      <a:prstDash val="solid"/>
                      <a:round/>
                      <a:headEnd type="none" w="med" len="med"/>
                      <a:tailEnd type="none" w="med" len="med"/>
                    </a:lnB>
                    <a:solidFill>
                      <a:srgbClr val="FFFFFF"/>
                    </a:solidFill>
                  </a:tcPr>
                </a:tc>
                <a:tc>
                  <a:txBody>
                    <a:bodyPr/>
                    <a:lstStyle/>
                    <a:p>
                      <a:r>
                        <a:rPr lang="en-US" sz="1500" dirty="0">
                          <a:effectLst/>
                        </a:rPr>
                        <a:t>54.22%</a:t>
                      </a:r>
                    </a:p>
                  </a:txBody>
                  <a:tcPr marL="66803" marR="66803" marT="9278" marB="9278" anchor="ctr">
                    <a:lnL w="12700" cap="flat" cmpd="sng" algn="ctr">
                      <a:solidFill>
                        <a:srgbClr val="008DEC"/>
                      </a:solidFill>
                      <a:prstDash val="solid"/>
                      <a:round/>
                      <a:headEnd type="none" w="med" len="med"/>
                      <a:tailEnd type="none" w="med" len="med"/>
                    </a:lnL>
                    <a:lnR w="12700" cap="flat" cmpd="sng" algn="ctr">
                      <a:solidFill>
                        <a:srgbClr val="4090EC"/>
                      </a:solidFill>
                      <a:prstDash val="solid"/>
                      <a:round/>
                      <a:headEnd type="none" w="med" len="med"/>
                      <a:tailEnd type="none" w="med" len="med"/>
                    </a:lnR>
                    <a:lnT w="12700" cap="flat" cmpd="sng" algn="ctr">
                      <a:solidFill>
                        <a:srgbClr val="008DEC"/>
                      </a:solidFill>
                      <a:prstDash val="solid"/>
                      <a:round/>
                      <a:headEnd type="none" w="med" len="med"/>
                      <a:tailEnd type="none" w="med" len="med"/>
                    </a:lnT>
                    <a:lnB w="12700" cap="flat" cmpd="sng" algn="ctr">
                      <a:solidFill>
                        <a:srgbClr val="40B9EC"/>
                      </a:solidFill>
                      <a:prstDash val="solid"/>
                      <a:round/>
                      <a:headEnd type="none" w="med" len="med"/>
                      <a:tailEnd type="none" w="med" len="med"/>
                    </a:lnB>
                    <a:solidFill>
                      <a:srgbClr val="FFFFFF"/>
                    </a:solidFill>
                  </a:tcPr>
                </a:tc>
                <a:tc>
                  <a:txBody>
                    <a:bodyPr/>
                    <a:lstStyle/>
                    <a:p>
                      <a:r>
                        <a:rPr lang="en-US" sz="1500" dirty="0">
                          <a:effectLst/>
                        </a:rPr>
                        <a:t>54.85%</a:t>
                      </a:r>
                    </a:p>
                  </a:txBody>
                  <a:tcPr marL="66803" marR="66803" marT="9278" marB="9278" anchor="ctr">
                    <a:lnL w="12700" cap="flat" cmpd="sng" algn="ctr">
                      <a:solidFill>
                        <a:srgbClr val="4090EC"/>
                      </a:solidFill>
                      <a:prstDash val="solid"/>
                      <a:round/>
                      <a:headEnd type="none" w="med" len="med"/>
                      <a:tailEnd type="none" w="med" len="med"/>
                    </a:lnL>
                    <a:lnR w="12700" cap="flat" cmpd="sng" algn="ctr">
                      <a:solidFill>
                        <a:srgbClr val="808EEC"/>
                      </a:solidFill>
                      <a:prstDash val="solid"/>
                      <a:round/>
                      <a:headEnd type="none" w="med" len="med"/>
                      <a:tailEnd type="none" w="med" len="med"/>
                    </a:lnR>
                    <a:lnT w="12700" cap="flat" cmpd="sng" algn="ctr">
                      <a:solidFill>
                        <a:srgbClr val="4090EC"/>
                      </a:solidFill>
                      <a:prstDash val="solid"/>
                      <a:round/>
                      <a:headEnd type="none" w="med" len="med"/>
                      <a:tailEnd type="none" w="med" len="med"/>
                    </a:lnT>
                    <a:lnB w="12700" cap="flat" cmpd="sng" algn="ctr">
                      <a:solidFill>
                        <a:srgbClr val="40AFEC"/>
                      </a:solidFill>
                      <a:prstDash val="solid"/>
                      <a:round/>
                      <a:headEnd type="none" w="med" len="med"/>
                      <a:tailEnd type="none" w="med" len="med"/>
                    </a:lnB>
                    <a:solidFill>
                      <a:srgbClr val="FFFFFF"/>
                    </a:solidFill>
                  </a:tcPr>
                </a:tc>
                <a:tc>
                  <a:txBody>
                    <a:bodyPr/>
                    <a:lstStyle/>
                    <a:p>
                      <a:r>
                        <a:rPr lang="en-US" sz="1500" dirty="0">
                          <a:effectLst/>
                        </a:rPr>
                        <a:t>44.86%</a:t>
                      </a:r>
                    </a:p>
                  </a:txBody>
                  <a:tcPr marL="66803" marR="66803" marT="9278" marB="9278" anchor="ctr">
                    <a:lnL w="12700" cap="flat" cmpd="sng" algn="ctr">
                      <a:solidFill>
                        <a:srgbClr val="808EEC"/>
                      </a:solidFill>
                      <a:prstDash val="solid"/>
                      <a:round/>
                      <a:headEnd type="none" w="med" len="med"/>
                      <a:tailEnd type="none" w="med" len="med"/>
                    </a:lnL>
                    <a:lnR w="12700" cap="flat" cmpd="sng" algn="ctr">
                      <a:solidFill>
                        <a:srgbClr val="C08CEC"/>
                      </a:solidFill>
                      <a:prstDash val="solid"/>
                      <a:round/>
                      <a:headEnd type="none" w="med" len="med"/>
                      <a:tailEnd type="none" w="med" len="med"/>
                    </a:lnR>
                    <a:lnT w="12700" cap="flat" cmpd="sng" algn="ctr">
                      <a:solidFill>
                        <a:srgbClr val="808EEC"/>
                      </a:solidFill>
                      <a:prstDash val="solid"/>
                      <a:round/>
                      <a:headEnd type="none" w="med" len="med"/>
                      <a:tailEnd type="none" w="med" len="med"/>
                    </a:lnT>
                    <a:lnB w="12700" cap="flat" cmpd="sng" algn="ctr">
                      <a:solidFill>
                        <a:srgbClr val="00BAEC"/>
                      </a:solidFill>
                      <a:prstDash val="solid"/>
                      <a:round/>
                      <a:headEnd type="none" w="med" len="med"/>
                      <a:tailEnd type="none" w="med" len="med"/>
                    </a:lnB>
                    <a:solidFill>
                      <a:srgbClr val="FFFFFF"/>
                    </a:solidFill>
                  </a:tcPr>
                </a:tc>
                <a:tc>
                  <a:txBody>
                    <a:bodyPr/>
                    <a:lstStyle/>
                    <a:p>
                      <a:r>
                        <a:rPr lang="en-US" sz="1500" dirty="0">
                          <a:effectLst/>
                        </a:rPr>
                        <a:t>59.49%</a:t>
                      </a:r>
                    </a:p>
                  </a:txBody>
                  <a:tcPr marL="66803" marR="66803" marT="9278" marB="9278" anchor="ctr">
                    <a:lnL w="12700" cap="flat" cmpd="sng" algn="ctr">
                      <a:solidFill>
                        <a:srgbClr val="C08CEC"/>
                      </a:solidFill>
                      <a:prstDash val="solid"/>
                      <a:round/>
                      <a:headEnd type="none" w="med" len="med"/>
                      <a:tailEnd type="none" w="med" len="med"/>
                    </a:lnL>
                    <a:lnR w="6350" cap="flat" cmpd="sng" algn="ctr">
                      <a:solidFill>
                        <a:srgbClr val="C08CEC"/>
                      </a:solidFill>
                      <a:prstDash val="solid"/>
                      <a:round/>
                      <a:headEnd type="none" w="med" len="med"/>
                      <a:tailEnd type="none" w="med" len="med"/>
                    </a:lnR>
                    <a:lnT w="12700" cap="flat" cmpd="sng" algn="ctr">
                      <a:solidFill>
                        <a:srgbClr val="C08CEC"/>
                      </a:solidFill>
                      <a:prstDash val="solid"/>
                      <a:round/>
                      <a:headEnd type="none" w="med" len="med"/>
                      <a:tailEnd type="none" w="med" len="med"/>
                    </a:lnT>
                    <a:lnB w="12700" cap="flat" cmpd="sng" algn="ctr">
                      <a:solidFill>
                        <a:srgbClr val="40B4EC"/>
                      </a:solidFill>
                      <a:prstDash val="solid"/>
                      <a:round/>
                      <a:headEnd type="none" w="med" len="med"/>
                      <a:tailEnd type="none" w="med" len="med"/>
                    </a:lnB>
                    <a:solidFill>
                      <a:srgbClr val="FFFFFF"/>
                    </a:solidFill>
                  </a:tcPr>
                </a:tc>
                <a:extLst>
                  <a:ext uri="{0D108BD9-81ED-4DB2-BD59-A6C34878D82A}">
                    <a16:rowId xmlns:a16="http://schemas.microsoft.com/office/drawing/2014/main" val="3205122714"/>
                  </a:ext>
                </a:extLst>
              </a:tr>
              <a:tr h="421419">
                <a:tc>
                  <a:txBody>
                    <a:bodyPr/>
                    <a:lstStyle/>
                    <a:p>
                      <a:r>
                        <a:rPr lang="en-US" sz="1500" b="1">
                          <a:effectLst/>
                        </a:rPr>
                        <a:t>ROC Score</a:t>
                      </a:r>
                    </a:p>
                  </a:txBody>
                  <a:tcPr marL="66803" marR="66803" marT="9278" marB="9278" anchor="ctr">
                    <a:lnL w="12700" cap="flat" cmpd="sng" algn="ctr">
                      <a:solidFill>
                        <a:srgbClr val="8091EC"/>
                      </a:solidFill>
                      <a:prstDash val="solid"/>
                      <a:round/>
                      <a:headEnd type="none" w="med" len="med"/>
                      <a:tailEnd type="none" w="med" len="med"/>
                    </a:lnL>
                    <a:lnR w="12700" cap="flat" cmpd="sng" algn="ctr">
                      <a:solidFill>
                        <a:srgbClr val="C09CEC"/>
                      </a:solidFill>
                      <a:prstDash val="solid"/>
                      <a:round/>
                      <a:headEnd type="none" w="med" len="med"/>
                      <a:tailEnd type="none" w="med" len="med"/>
                    </a:lnR>
                    <a:lnT w="12700" cap="flat" cmpd="sng" algn="ctr">
                      <a:solidFill>
                        <a:srgbClr val="8091EC"/>
                      </a:solidFill>
                      <a:prstDash val="solid"/>
                      <a:round/>
                      <a:headEnd type="none" w="med" len="med"/>
                      <a:tailEnd type="none" w="med" len="med"/>
                    </a:lnT>
                    <a:lnB w="6350" cap="flat" cmpd="sng" algn="ctr">
                      <a:solidFill>
                        <a:srgbClr val="8091EC"/>
                      </a:solidFill>
                      <a:prstDash val="solid"/>
                      <a:round/>
                      <a:headEnd type="none" w="med" len="med"/>
                      <a:tailEnd type="none" w="med" len="med"/>
                    </a:lnB>
                    <a:solidFill>
                      <a:srgbClr val="FFFFFF"/>
                    </a:solidFill>
                  </a:tcPr>
                </a:tc>
                <a:tc>
                  <a:txBody>
                    <a:bodyPr/>
                    <a:lstStyle/>
                    <a:p>
                      <a:r>
                        <a:rPr lang="en-US" sz="1500" dirty="0">
                          <a:effectLst/>
                        </a:rPr>
                        <a:t>74.36%</a:t>
                      </a:r>
                    </a:p>
                  </a:txBody>
                  <a:tcPr marL="66803" marR="66803" marT="9278" marB="9278" anchor="ctr">
                    <a:lnL w="12700" cap="flat" cmpd="sng" algn="ctr">
                      <a:solidFill>
                        <a:srgbClr val="C09CEC"/>
                      </a:solidFill>
                      <a:prstDash val="solid"/>
                      <a:round/>
                      <a:headEnd type="none" w="med" len="med"/>
                      <a:tailEnd type="none" w="med" len="med"/>
                    </a:lnL>
                    <a:lnR w="12700" cap="flat" cmpd="sng" algn="ctr">
                      <a:solidFill>
                        <a:srgbClr val="80A3EC"/>
                      </a:solidFill>
                      <a:prstDash val="solid"/>
                      <a:round/>
                      <a:headEnd type="none" w="med" len="med"/>
                      <a:tailEnd type="none" w="med" len="med"/>
                    </a:lnR>
                    <a:lnT w="12700" cap="flat" cmpd="sng" algn="ctr">
                      <a:solidFill>
                        <a:srgbClr val="C09CEC"/>
                      </a:solidFill>
                      <a:prstDash val="solid"/>
                      <a:round/>
                      <a:headEnd type="none" w="med" len="med"/>
                      <a:tailEnd type="none" w="med" len="med"/>
                    </a:lnT>
                    <a:lnB w="6350" cap="flat" cmpd="sng" algn="ctr">
                      <a:solidFill>
                        <a:srgbClr val="C09CEC"/>
                      </a:solidFill>
                      <a:prstDash val="solid"/>
                      <a:round/>
                      <a:headEnd type="none" w="med" len="med"/>
                      <a:tailEnd type="none" w="med" len="med"/>
                    </a:lnB>
                    <a:solidFill>
                      <a:srgbClr val="FFFFFF"/>
                    </a:solidFill>
                  </a:tcPr>
                </a:tc>
                <a:tc>
                  <a:txBody>
                    <a:bodyPr/>
                    <a:lstStyle/>
                    <a:p>
                      <a:r>
                        <a:rPr lang="en-US" sz="1500">
                          <a:effectLst/>
                        </a:rPr>
                        <a:t>72.93%</a:t>
                      </a:r>
                    </a:p>
                  </a:txBody>
                  <a:tcPr marL="66803" marR="66803" marT="9278" marB="9278" anchor="ctr">
                    <a:lnL w="12700" cap="flat" cmpd="sng" algn="ctr">
                      <a:solidFill>
                        <a:srgbClr val="80A3EC"/>
                      </a:solidFill>
                      <a:prstDash val="solid"/>
                      <a:round/>
                      <a:headEnd type="none" w="med" len="med"/>
                      <a:tailEnd type="none" w="med" len="med"/>
                    </a:lnL>
                    <a:lnR w="12700" cap="flat" cmpd="sng" algn="ctr">
                      <a:solidFill>
                        <a:srgbClr val="40A7EC"/>
                      </a:solidFill>
                      <a:prstDash val="solid"/>
                      <a:round/>
                      <a:headEnd type="none" w="med" len="med"/>
                      <a:tailEnd type="none" w="med" len="med"/>
                    </a:lnR>
                    <a:lnT w="12700" cap="flat" cmpd="sng" algn="ctr">
                      <a:solidFill>
                        <a:srgbClr val="80A3EC"/>
                      </a:solidFill>
                      <a:prstDash val="solid"/>
                      <a:round/>
                      <a:headEnd type="none" w="med" len="med"/>
                      <a:tailEnd type="none" w="med" len="med"/>
                    </a:lnT>
                    <a:lnB w="6350" cap="flat" cmpd="sng" algn="ctr">
                      <a:solidFill>
                        <a:srgbClr val="80A3EC"/>
                      </a:solidFill>
                      <a:prstDash val="solid"/>
                      <a:round/>
                      <a:headEnd type="none" w="med" len="med"/>
                      <a:tailEnd type="none" w="med" len="med"/>
                    </a:lnB>
                    <a:solidFill>
                      <a:srgbClr val="FFFFFF"/>
                    </a:solidFill>
                  </a:tcPr>
                </a:tc>
                <a:tc>
                  <a:txBody>
                    <a:bodyPr/>
                    <a:lstStyle/>
                    <a:p>
                      <a:r>
                        <a:rPr lang="en-US" sz="1500">
                          <a:effectLst/>
                        </a:rPr>
                        <a:t>72.1%</a:t>
                      </a:r>
                    </a:p>
                  </a:txBody>
                  <a:tcPr marL="66803" marR="66803" marT="9278" marB="9278" anchor="ctr">
                    <a:lnL w="12700" cap="flat" cmpd="sng" algn="ctr">
                      <a:solidFill>
                        <a:srgbClr val="40A7EC"/>
                      </a:solidFill>
                      <a:prstDash val="solid"/>
                      <a:round/>
                      <a:headEnd type="none" w="med" len="med"/>
                      <a:tailEnd type="none" w="med" len="med"/>
                    </a:lnL>
                    <a:lnR w="12700" cap="flat" cmpd="sng" algn="ctr">
                      <a:solidFill>
                        <a:srgbClr val="C09FEC"/>
                      </a:solidFill>
                      <a:prstDash val="solid"/>
                      <a:round/>
                      <a:headEnd type="none" w="med" len="med"/>
                      <a:tailEnd type="none" w="med" len="med"/>
                    </a:lnR>
                    <a:lnT w="12700" cap="flat" cmpd="sng" algn="ctr">
                      <a:solidFill>
                        <a:srgbClr val="40A7EC"/>
                      </a:solidFill>
                      <a:prstDash val="solid"/>
                      <a:round/>
                      <a:headEnd type="none" w="med" len="med"/>
                      <a:tailEnd type="none" w="med" len="med"/>
                    </a:lnT>
                    <a:lnB w="6350" cap="flat" cmpd="sng" algn="ctr">
                      <a:solidFill>
                        <a:srgbClr val="40A7EC"/>
                      </a:solidFill>
                      <a:prstDash val="solid"/>
                      <a:round/>
                      <a:headEnd type="none" w="med" len="med"/>
                      <a:tailEnd type="none" w="med" len="med"/>
                    </a:lnB>
                    <a:solidFill>
                      <a:srgbClr val="FFFFFF"/>
                    </a:solidFill>
                  </a:tcPr>
                </a:tc>
                <a:tc>
                  <a:txBody>
                    <a:bodyPr/>
                    <a:lstStyle/>
                    <a:p>
                      <a:r>
                        <a:rPr lang="en-US" sz="1500" dirty="0">
                          <a:effectLst/>
                        </a:rPr>
                        <a:t>72.48%</a:t>
                      </a:r>
                    </a:p>
                  </a:txBody>
                  <a:tcPr marL="66803" marR="66803" marT="9278" marB="9278" anchor="ctr">
                    <a:lnL w="12700" cap="flat" cmpd="sng" algn="ctr">
                      <a:solidFill>
                        <a:srgbClr val="C09FEC"/>
                      </a:solidFill>
                      <a:prstDash val="solid"/>
                      <a:round/>
                      <a:headEnd type="none" w="med" len="med"/>
                      <a:tailEnd type="none" w="med" len="med"/>
                    </a:lnL>
                    <a:lnR w="12700" cap="flat" cmpd="sng" algn="ctr">
                      <a:solidFill>
                        <a:srgbClr val="00AAEC"/>
                      </a:solidFill>
                      <a:prstDash val="solid"/>
                      <a:round/>
                      <a:headEnd type="none" w="med" len="med"/>
                      <a:tailEnd type="none" w="med" len="med"/>
                    </a:lnR>
                    <a:lnT w="12700" cap="flat" cmpd="sng" algn="ctr">
                      <a:solidFill>
                        <a:srgbClr val="C09FEC"/>
                      </a:solidFill>
                      <a:prstDash val="solid"/>
                      <a:round/>
                      <a:headEnd type="none" w="med" len="med"/>
                      <a:tailEnd type="none" w="med" len="med"/>
                    </a:lnT>
                    <a:lnB w="6350" cap="flat" cmpd="sng" algn="ctr">
                      <a:solidFill>
                        <a:srgbClr val="C09FEC"/>
                      </a:solidFill>
                      <a:prstDash val="solid"/>
                      <a:round/>
                      <a:headEnd type="none" w="med" len="med"/>
                      <a:tailEnd type="none" w="med" len="med"/>
                    </a:lnB>
                    <a:solidFill>
                      <a:srgbClr val="FFFFFF"/>
                    </a:solidFill>
                  </a:tcPr>
                </a:tc>
                <a:tc>
                  <a:txBody>
                    <a:bodyPr/>
                    <a:lstStyle/>
                    <a:p>
                      <a:r>
                        <a:rPr lang="en-US" sz="1500" dirty="0">
                          <a:effectLst/>
                        </a:rPr>
                        <a:t>69.51%</a:t>
                      </a:r>
                    </a:p>
                  </a:txBody>
                  <a:tcPr marL="66803" marR="66803" marT="9278" marB="9278" anchor="ctr">
                    <a:lnL w="12700" cap="flat" cmpd="sng" algn="ctr">
                      <a:solidFill>
                        <a:srgbClr val="00AAEC"/>
                      </a:solidFill>
                      <a:prstDash val="solid"/>
                      <a:round/>
                      <a:headEnd type="none" w="med" len="med"/>
                      <a:tailEnd type="none" w="med" len="med"/>
                    </a:lnL>
                    <a:lnR w="12700" cap="flat" cmpd="sng" algn="ctr">
                      <a:solidFill>
                        <a:srgbClr val="40B9EC"/>
                      </a:solidFill>
                      <a:prstDash val="solid"/>
                      <a:round/>
                      <a:headEnd type="none" w="med" len="med"/>
                      <a:tailEnd type="none" w="med" len="med"/>
                    </a:lnR>
                    <a:lnT w="12700" cap="flat" cmpd="sng" algn="ctr">
                      <a:solidFill>
                        <a:srgbClr val="00AAEC"/>
                      </a:solidFill>
                      <a:prstDash val="solid"/>
                      <a:round/>
                      <a:headEnd type="none" w="med" len="med"/>
                      <a:tailEnd type="none" w="med" len="med"/>
                    </a:lnT>
                    <a:lnB w="6350" cap="flat" cmpd="sng" algn="ctr">
                      <a:solidFill>
                        <a:srgbClr val="00AAEC"/>
                      </a:solidFill>
                      <a:prstDash val="solid"/>
                      <a:round/>
                      <a:headEnd type="none" w="med" len="med"/>
                      <a:tailEnd type="none" w="med" len="med"/>
                    </a:lnB>
                    <a:solidFill>
                      <a:srgbClr val="FFFFFF"/>
                    </a:solidFill>
                  </a:tcPr>
                </a:tc>
                <a:tc>
                  <a:txBody>
                    <a:bodyPr/>
                    <a:lstStyle/>
                    <a:p>
                      <a:r>
                        <a:rPr lang="en-US" sz="1500">
                          <a:effectLst/>
                        </a:rPr>
                        <a:t>68.79%</a:t>
                      </a:r>
                    </a:p>
                  </a:txBody>
                  <a:tcPr marL="66803" marR="66803" marT="9278" marB="9278" anchor="ctr">
                    <a:lnL w="12700" cap="flat" cmpd="sng" algn="ctr">
                      <a:solidFill>
                        <a:srgbClr val="40B9EC"/>
                      </a:solidFill>
                      <a:prstDash val="solid"/>
                      <a:round/>
                      <a:headEnd type="none" w="med" len="med"/>
                      <a:tailEnd type="none" w="med" len="med"/>
                    </a:lnL>
                    <a:lnR w="12700" cap="flat" cmpd="sng" algn="ctr">
                      <a:solidFill>
                        <a:srgbClr val="40AFEC"/>
                      </a:solidFill>
                      <a:prstDash val="solid"/>
                      <a:round/>
                      <a:headEnd type="none" w="med" len="med"/>
                      <a:tailEnd type="none" w="med" len="med"/>
                    </a:lnR>
                    <a:lnT w="12700" cap="flat" cmpd="sng" algn="ctr">
                      <a:solidFill>
                        <a:srgbClr val="40B9EC"/>
                      </a:solidFill>
                      <a:prstDash val="solid"/>
                      <a:round/>
                      <a:headEnd type="none" w="med" len="med"/>
                      <a:tailEnd type="none" w="med" len="med"/>
                    </a:lnT>
                    <a:lnB w="6350" cap="flat" cmpd="sng" algn="ctr">
                      <a:solidFill>
                        <a:srgbClr val="40B9EC"/>
                      </a:solidFill>
                      <a:prstDash val="solid"/>
                      <a:round/>
                      <a:headEnd type="none" w="med" len="med"/>
                      <a:tailEnd type="none" w="med" len="med"/>
                    </a:lnB>
                    <a:solidFill>
                      <a:srgbClr val="FFFFFF"/>
                    </a:solidFill>
                  </a:tcPr>
                </a:tc>
                <a:tc>
                  <a:txBody>
                    <a:bodyPr/>
                    <a:lstStyle/>
                    <a:p>
                      <a:r>
                        <a:rPr lang="en-US" sz="1500">
                          <a:effectLst/>
                        </a:rPr>
                        <a:t>69.24%</a:t>
                      </a:r>
                    </a:p>
                  </a:txBody>
                  <a:tcPr marL="66803" marR="66803" marT="9278" marB="9278" anchor="ctr">
                    <a:lnL w="12700" cap="flat" cmpd="sng" algn="ctr">
                      <a:solidFill>
                        <a:srgbClr val="40AFEC"/>
                      </a:solidFill>
                      <a:prstDash val="solid"/>
                      <a:round/>
                      <a:headEnd type="none" w="med" len="med"/>
                      <a:tailEnd type="none" w="med" len="med"/>
                    </a:lnL>
                    <a:lnR w="12700" cap="flat" cmpd="sng" algn="ctr">
                      <a:solidFill>
                        <a:srgbClr val="00BAEC"/>
                      </a:solidFill>
                      <a:prstDash val="solid"/>
                      <a:round/>
                      <a:headEnd type="none" w="med" len="med"/>
                      <a:tailEnd type="none" w="med" len="med"/>
                    </a:lnR>
                    <a:lnT w="12700" cap="flat" cmpd="sng" algn="ctr">
                      <a:solidFill>
                        <a:srgbClr val="40AFEC"/>
                      </a:solidFill>
                      <a:prstDash val="solid"/>
                      <a:round/>
                      <a:headEnd type="none" w="med" len="med"/>
                      <a:tailEnd type="none" w="med" len="med"/>
                    </a:lnT>
                    <a:lnB w="6350" cap="flat" cmpd="sng" algn="ctr">
                      <a:solidFill>
                        <a:srgbClr val="40AFEC"/>
                      </a:solidFill>
                      <a:prstDash val="solid"/>
                      <a:round/>
                      <a:headEnd type="none" w="med" len="med"/>
                      <a:tailEnd type="none" w="med" len="med"/>
                    </a:lnB>
                    <a:solidFill>
                      <a:srgbClr val="FFFFFF"/>
                    </a:solidFill>
                  </a:tcPr>
                </a:tc>
                <a:tc>
                  <a:txBody>
                    <a:bodyPr/>
                    <a:lstStyle/>
                    <a:p>
                      <a:r>
                        <a:rPr lang="en-US" sz="1500" dirty="0">
                          <a:effectLst/>
                        </a:rPr>
                        <a:t>62.48%</a:t>
                      </a:r>
                    </a:p>
                  </a:txBody>
                  <a:tcPr marL="66803" marR="66803" marT="9278" marB="9278" anchor="ctr">
                    <a:lnL w="12700" cap="flat" cmpd="sng" algn="ctr">
                      <a:solidFill>
                        <a:srgbClr val="00BAEC"/>
                      </a:solidFill>
                      <a:prstDash val="solid"/>
                      <a:round/>
                      <a:headEnd type="none" w="med" len="med"/>
                      <a:tailEnd type="none" w="med" len="med"/>
                    </a:lnL>
                    <a:lnR w="12700" cap="flat" cmpd="sng" algn="ctr">
                      <a:solidFill>
                        <a:srgbClr val="40B4EC"/>
                      </a:solidFill>
                      <a:prstDash val="solid"/>
                      <a:round/>
                      <a:headEnd type="none" w="med" len="med"/>
                      <a:tailEnd type="none" w="med" len="med"/>
                    </a:lnR>
                    <a:lnT w="12700" cap="flat" cmpd="sng" algn="ctr">
                      <a:solidFill>
                        <a:srgbClr val="00BAEC"/>
                      </a:solidFill>
                      <a:prstDash val="solid"/>
                      <a:round/>
                      <a:headEnd type="none" w="med" len="med"/>
                      <a:tailEnd type="none" w="med" len="med"/>
                    </a:lnT>
                    <a:lnB w="6350" cap="flat" cmpd="sng" algn="ctr">
                      <a:solidFill>
                        <a:srgbClr val="00BAEC"/>
                      </a:solidFill>
                      <a:prstDash val="solid"/>
                      <a:round/>
                      <a:headEnd type="none" w="med" len="med"/>
                      <a:tailEnd type="none" w="med" len="med"/>
                    </a:lnB>
                    <a:solidFill>
                      <a:srgbClr val="FFFFFF"/>
                    </a:solidFill>
                  </a:tcPr>
                </a:tc>
                <a:tc>
                  <a:txBody>
                    <a:bodyPr/>
                    <a:lstStyle/>
                    <a:p>
                      <a:r>
                        <a:rPr lang="en-US" sz="1500" b="1" dirty="0">
                          <a:solidFill>
                            <a:schemeClr val="accent3">
                              <a:lumMod val="75000"/>
                            </a:schemeClr>
                          </a:solidFill>
                          <a:effectLst/>
                        </a:rPr>
                        <a:t>74.6%</a:t>
                      </a:r>
                    </a:p>
                  </a:txBody>
                  <a:tcPr marL="66803" marR="66803" marT="9278" marB="9278" anchor="ctr">
                    <a:lnL w="12700" cap="flat" cmpd="sng" algn="ctr">
                      <a:solidFill>
                        <a:srgbClr val="40B4EC"/>
                      </a:solidFill>
                      <a:prstDash val="solid"/>
                      <a:round/>
                      <a:headEnd type="none" w="med" len="med"/>
                      <a:tailEnd type="none" w="med" len="med"/>
                    </a:lnL>
                    <a:lnR w="6350" cap="flat" cmpd="sng" algn="ctr">
                      <a:solidFill>
                        <a:srgbClr val="40B4EC"/>
                      </a:solidFill>
                      <a:prstDash val="solid"/>
                      <a:round/>
                      <a:headEnd type="none" w="med" len="med"/>
                      <a:tailEnd type="none" w="med" len="med"/>
                    </a:lnR>
                    <a:lnT w="12700" cap="flat" cmpd="sng" algn="ctr">
                      <a:solidFill>
                        <a:srgbClr val="40B4EC"/>
                      </a:solidFill>
                      <a:prstDash val="solid"/>
                      <a:round/>
                      <a:headEnd type="none" w="med" len="med"/>
                      <a:tailEnd type="none" w="med" len="med"/>
                    </a:lnT>
                    <a:lnB w="6350" cap="flat" cmpd="sng" algn="ctr">
                      <a:solidFill>
                        <a:srgbClr val="40B4EC"/>
                      </a:solidFill>
                      <a:prstDash val="solid"/>
                      <a:round/>
                      <a:headEnd type="none" w="med" len="med"/>
                      <a:tailEnd type="none" w="med" len="med"/>
                    </a:lnB>
                    <a:solidFill>
                      <a:srgbClr val="FFFFFF"/>
                    </a:solidFill>
                  </a:tcPr>
                </a:tc>
                <a:extLst>
                  <a:ext uri="{0D108BD9-81ED-4DB2-BD59-A6C34878D82A}">
                    <a16:rowId xmlns:a16="http://schemas.microsoft.com/office/drawing/2014/main" val="1844294081"/>
                  </a:ext>
                </a:extLst>
              </a:tr>
            </a:tbl>
          </a:graphicData>
        </a:graphic>
      </p:graphicFrame>
    </p:spTree>
    <p:extLst>
      <p:ext uri="{BB962C8B-B14F-4D97-AF65-F5344CB8AC3E}">
        <p14:creationId xmlns:p14="http://schemas.microsoft.com/office/powerpoint/2010/main" val="314191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13774A-6CB0-B4C1-87DC-BDD0E28A9FC5}"/>
              </a:ext>
            </a:extLst>
          </p:cNvPr>
          <p:cNvSpPr txBox="1"/>
          <p:nvPr/>
        </p:nvSpPr>
        <p:spPr>
          <a:xfrm>
            <a:off x="840612" y="718457"/>
            <a:ext cx="10787746" cy="1200329"/>
          </a:xfrm>
          <a:prstGeom prst="rect">
            <a:avLst/>
          </a:prstGeom>
          <a:noFill/>
        </p:spPr>
        <p:txBody>
          <a:bodyPr wrap="square" rtlCol="0">
            <a:spAutoFit/>
          </a:bodyPr>
          <a:lstStyle/>
          <a:p>
            <a:r>
              <a:rPr lang="en-US" b="1" dirty="0"/>
              <a:t>MODEL EVALUATION (</a:t>
            </a:r>
            <a:r>
              <a:rPr lang="en-US" dirty="0"/>
              <a:t>Optimization/ Hyperparameter tunning )</a:t>
            </a:r>
            <a:endParaRPr lang="en-US" b="1" dirty="0"/>
          </a:p>
          <a:p>
            <a:r>
              <a:rPr lang="en-US" dirty="0"/>
              <a:t>After evaluation, we carried out model Optimization/ Hyperparameter tunning for the 9 Machine-learning algorithms USING GRID SEARCH and it was observed that </a:t>
            </a:r>
            <a:r>
              <a:rPr lang="en-US" sz="1800" dirty="0">
                <a:effectLst/>
              </a:rPr>
              <a:t>SGD Classifier </a:t>
            </a:r>
            <a:r>
              <a:rPr kumimoji="0" lang="en-US" altLang="en-US" sz="1800" b="0" i="0" u="none" strike="noStrike" cap="none" normalizeH="0" baseline="0" dirty="0">
                <a:ln>
                  <a:noFill/>
                </a:ln>
                <a:solidFill>
                  <a:srgbClr val="000000"/>
                </a:solidFill>
                <a:effectLst/>
                <a:latin typeface="Garamond (Body)"/>
              </a:rPr>
              <a:t>performed better with th</a:t>
            </a:r>
            <a:r>
              <a:rPr lang="en-US" altLang="en-US" dirty="0">
                <a:solidFill>
                  <a:srgbClr val="000000"/>
                </a:solidFill>
                <a:latin typeface="Garamond (Body)"/>
              </a:rPr>
              <a:t>e best accuracy, recall and ROC score</a:t>
            </a:r>
            <a:endParaRPr lang="en-US" dirty="0"/>
          </a:p>
        </p:txBody>
      </p:sp>
      <p:graphicFrame>
        <p:nvGraphicFramePr>
          <p:cNvPr id="2" name="Table 1">
            <a:extLst>
              <a:ext uri="{FF2B5EF4-FFF2-40B4-BE49-F238E27FC236}">
                <a16:creationId xmlns:a16="http://schemas.microsoft.com/office/drawing/2014/main" id="{FA754C87-FBD8-B5D8-0B50-8B5BE1058632}"/>
              </a:ext>
            </a:extLst>
          </p:cNvPr>
          <p:cNvGraphicFramePr>
            <a:graphicFrameLocks noGrp="1"/>
          </p:cNvGraphicFramePr>
          <p:nvPr>
            <p:extLst>
              <p:ext uri="{D42A27DB-BD31-4B8C-83A1-F6EECF244321}">
                <p14:modId xmlns:p14="http://schemas.microsoft.com/office/powerpoint/2010/main" val="3988455770"/>
              </p:ext>
            </p:extLst>
          </p:nvPr>
        </p:nvGraphicFramePr>
        <p:xfrm>
          <a:off x="1006310" y="2169150"/>
          <a:ext cx="10456350" cy="3506849"/>
        </p:xfrm>
        <a:graphic>
          <a:graphicData uri="http://schemas.openxmlformats.org/drawingml/2006/table">
            <a:tbl>
              <a:tblPr/>
              <a:tblGrid>
                <a:gridCol w="1045635">
                  <a:extLst>
                    <a:ext uri="{9D8B030D-6E8A-4147-A177-3AD203B41FA5}">
                      <a16:colId xmlns:a16="http://schemas.microsoft.com/office/drawing/2014/main" val="950530953"/>
                    </a:ext>
                  </a:extLst>
                </a:gridCol>
                <a:gridCol w="1045635">
                  <a:extLst>
                    <a:ext uri="{9D8B030D-6E8A-4147-A177-3AD203B41FA5}">
                      <a16:colId xmlns:a16="http://schemas.microsoft.com/office/drawing/2014/main" val="3950818221"/>
                    </a:ext>
                  </a:extLst>
                </a:gridCol>
                <a:gridCol w="1045635">
                  <a:extLst>
                    <a:ext uri="{9D8B030D-6E8A-4147-A177-3AD203B41FA5}">
                      <a16:colId xmlns:a16="http://schemas.microsoft.com/office/drawing/2014/main" val="581679764"/>
                    </a:ext>
                  </a:extLst>
                </a:gridCol>
                <a:gridCol w="1045635">
                  <a:extLst>
                    <a:ext uri="{9D8B030D-6E8A-4147-A177-3AD203B41FA5}">
                      <a16:colId xmlns:a16="http://schemas.microsoft.com/office/drawing/2014/main" val="3771915539"/>
                    </a:ext>
                  </a:extLst>
                </a:gridCol>
                <a:gridCol w="1045635">
                  <a:extLst>
                    <a:ext uri="{9D8B030D-6E8A-4147-A177-3AD203B41FA5}">
                      <a16:colId xmlns:a16="http://schemas.microsoft.com/office/drawing/2014/main" val="3586022514"/>
                    </a:ext>
                  </a:extLst>
                </a:gridCol>
                <a:gridCol w="1045635">
                  <a:extLst>
                    <a:ext uri="{9D8B030D-6E8A-4147-A177-3AD203B41FA5}">
                      <a16:colId xmlns:a16="http://schemas.microsoft.com/office/drawing/2014/main" val="3035493376"/>
                    </a:ext>
                  </a:extLst>
                </a:gridCol>
                <a:gridCol w="1045635">
                  <a:extLst>
                    <a:ext uri="{9D8B030D-6E8A-4147-A177-3AD203B41FA5}">
                      <a16:colId xmlns:a16="http://schemas.microsoft.com/office/drawing/2014/main" val="2092617316"/>
                    </a:ext>
                  </a:extLst>
                </a:gridCol>
                <a:gridCol w="1045635">
                  <a:extLst>
                    <a:ext uri="{9D8B030D-6E8A-4147-A177-3AD203B41FA5}">
                      <a16:colId xmlns:a16="http://schemas.microsoft.com/office/drawing/2014/main" val="3472715335"/>
                    </a:ext>
                  </a:extLst>
                </a:gridCol>
                <a:gridCol w="1045635">
                  <a:extLst>
                    <a:ext uri="{9D8B030D-6E8A-4147-A177-3AD203B41FA5}">
                      <a16:colId xmlns:a16="http://schemas.microsoft.com/office/drawing/2014/main" val="1188159839"/>
                    </a:ext>
                  </a:extLst>
                </a:gridCol>
                <a:gridCol w="1045635">
                  <a:extLst>
                    <a:ext uri="{9D8B030D-6E8A-4147-A177-3AD203B41FA5}">
                      <a16:colId xmlns:a16="http://schemas.microsoft.com/office/drawing/2014/main" val="2780122235"/>
                    </a:ext>
                  </a:extLst>
                </a:gridCol>
              </a:tblGrid>
              <a:tr h="857711">
                <a:tc>
                  <a:txBody>
                    <a:bodyPr/>
                    <a:lstStyle/>
                    <a:p>
                      <a:r>
                        <a:rPr lang="en-US" sz="1500">
                          <a:effectLst/>
                        </a:rPr>
                        <a:t>index</a:t>
                      </a:r>
                    </a:p>
                  </a:txBody>
                  <a:tcPr marL="66803" marR="66803" marT="9278" marB="9278" anchor="ctr">
                    <a:lnL w="12700" cap="flat" cmpd="sng" algn="ctr">
                      <a:solidFill>
                        <a:srgbClr val="B006A9"/>
                      </a:solidFill>
                      <a:prstDash val="solid"/>
                      <a:round/>
                      <a:headEnd type="none" w="med" len="med"/>
                      <a:tailEnd type="none" w="med" len="med"/>
                    </a:lnL>
                    <a:lnR w="12700" cap="flat" cmpd="sng" algn="ctr">
                      <a:solidFill>
                        <a:srgbClr val="6001A9"/>
                      </a:solidFill>
                      <a:prstDash val="solid"/>
                      <a:round/>
                      <a:headEnd type="none" w="med" len="med"/>
                      <a:tailEnd type="none" w="med" len="med"/>
                    </a:lnR>
                    <a:lnT w="12700" cap="flat" cmpd="sng" algn="ctr">
                      <a:solidFill>
                        <a:srgbClr val="B006A9"/>
                      </a:solidFill>
                      <a:prstDash val="solid"/>
                      <a:round/>
                      <a:headEnd type="none" w="med" len="med"/>
                      <a:tailEnd type="none" w="med" len="med"/>
                    </a:lnT>
                    <a:lnB w="12700" cap="flat" cmpd="sng" algn="ctr">
                      <a:solidFill>
                        <a:srgbClr val="D05191"/>
                      </a:solidFill>
                      <a:prstDash val="solid"/>
                      <a:round/>
                      <a:headEnd type="none" w="med" len="med"/>
                      <a:tailEnd type="none" w="med" len="med"/>
                    </a:lnB>
                    <a:solidFill>
                      <a:srgbClr val="FFFFFF"/>
                    </a:solidFill>
                  </a:tcPr>
                </a:tc>
                <a:tc>
                  <a:txBody>
                    <a:bodyPr/>
                    <a:lstStyle/>
                    <a:p>
                      <a:r>
                        <a:rPr lang="en-US" sz="1500">
                          <a:effectLst/>
                        </a:rPr>
                        <a:t>Logistic Regression</a:t>
                      </a:r>
                    </a:p>
                  </a:txBody>
                  <a:tcPr marL="66803" marR="66803" marT="9278" marB="9278" anchor="ctr">
                    <a:lnL w="12700" cap="flat" cmpd="sng" algn="ctr">
                      <a:solidFill>
                        <a:srgbClr val="6001A9"/>
                      </a:solidFill>
                      <a:prstDash val="solid"/>
                      <a:round/>
                      <a:headEnd type="none" w="med" len="med"/>
                      <a:tailEnd type="none" w="med" len="med"/>
                    </a:lnL>
                    <a:lnR w="12700" cap="flat" cmpd="sng" algn="ctr">
                      <a:solidFill>
                        <a:srgbClr val="50F3A8"/>
                      </a:solidFill>
                      <a:prstDash val="solid"/>
                      <a:round/>
                      <a:headEnd type="none" w="med" len="med"/>
                      <a:tailEnd type="none" w="med" len="med"/>
                    </a:lnR>
                    <a:lnT w="12700" cap="flat" cmpd="sng" algn="ctr">
                      <a:solidFill>
                        <a:srgbClr val="6001A9"/>
                      </a:solidFill>
                      <a:prstDash val="solid"/>
                      <a:round/>
                      <a:headEnd type="none" w="med" len="med"/>
                      <a:tailEnd type="none" w="med" len="med"/>
                    </a:lnT>
                    <a:lnB w="12700" cap="flat" cmpd="sng" algn="ctr">
                      <a:solidFill>
                        <a:srgbClr val="105691"/>
                      </a:solidFill>
                      <a:prstDash val="solid"/>
                      <a:round/>
                      <a:headEnd type="none" w="med" len="med"/>
                      <a:tailEnd type="none" w="med" len="med"/>
                    </a:lnB>
                    <a:solidFill>
                      <a:srgbClr val="FFFFFF"/>
                    </a:solidFill>
                  </a:tcPr>
                </a:tc>
                <a:tc>
                  <a:txBody>
                    <a:bodyPr/>
                    <a:lstStyle/>
                    <a:p>
                      <a:r>
                        <a:rPr lang="en-US" sz="1500" dirty="0">
                          <a:effectLst/>
                        </a:rPr>
                        <a:t>LinearSVC</a:t>
                      </a:r>
                    </a:p>
                  </a:txBody>
                  <a:tcPr marL="66803" marR="66803" marT="9278" marB="9278" anchor="ctr">
                    <a:lnL w="12700" cap="flat" cmpd="sng" algn="ctr">
                      <a:solidFill>
                        <a:srgbClr val="50F3A8"/>
                      </a:solidFill>
                      <a:prstDash val="solid"/>
                      <a:round/>
                      <a:headEnd type="none" w="med" len="med"/>
                      <a:tailEnd type="none" w="med" len="med"/>
                    </a:lnL>
                    <a:lnR w="12700" cap="flat" cmpd="sng" algn="ctr">
                      <a:solidFill>
                        <a:srgbClr val="5002A9"/>
                      </a:solidFill>
                      <a:prstDash val="solid"/>
                      <a:round/>
                      <a:headEnd type="none" w="med" len="med"/>
                      <a:tailEnd type="none" w="med" len="med"/>
                    </a:lnR>
                    <a:lnT w="12700" cap="flat" cmpd="sng" algn="ctr">
                      <a:solidFill>
                        <a:srgbClr val="50F3A8"/>
                      </a:solidFill>
                      <a:prstDash val="solid"/>
                      <a:round/>
                      <a:headEnd type="none" w="med" len="med"/>
                      <a:tailEnd type="none" w="med" len="med"/>
                    </a:lnT>
                    <a:lnB w="12700" cap="flat" cmpd="sng" algn="ctr">
                      <a:solidFill>
                        <a:srgbClr val="D06391"/>
                      </a:solidFill>
                      <a:prstDash val="solid"/>
                      <a:round/>
                      <a:headEnd type="none" w="med" len="med"/>
                      <a:tailEnd type="none" w="med" len="med"/>
                    </a:lnB>
                    <a:solidFill>
                      <a:srgbClr val="FFFFFF"/>
                    </a:solidFill>
                  </a:tcPr>
                </a:tc>
                <a:tc>
                  <a:txBody>
                    <a:bodyPr/>
                    <a:lstStyle/>
                    <a:p>
                      <a:r>
                        <a:rPr lang="en-US" sz="1500">
                          <a:effectLst/>
                        </a:rPr>
                        <a:t>SVC</a:t>
                      </a:r>
                    </a:p>
                  </a:txBody>
                  <a:tcPr marL="66803" marR="66803" marT="9278" marB="9278" anchor="ctr">
                    <a:lnL w="12700" cap="flat" cmpd="sng" algn="ctr">
                      <a:solidFill>
                        <a:srgbClr val="5002A9"/>
                      </a:solidFill>
                      <a:prstDash val="solid"/>
                      <a:round/>
                      <a:headEnd type="none" w="med" len="med"/>
                      <a:tailEnd type="none" w="med" len="med"/>
                    </a:lnL>
                    <a:lnR w="12700" cap="flat" cmpd="sng" algn="ctr">
                      <a:solidFill>
                        <a:srgbClr val="80FAA8"/>
                      </a:solidFill>
                      <a:prstDash val="solid"/>
                      <a:round/>
                      <a:headEnd type="none" w="med" len="med"/>
                      <a:tailEnd type="none" w="med" len="med"/>
                    </a:lnR>
                    <a:lnT w="12700" cap="flat" cmpd="sng" algn="ctr">
                      <a:solidFill>
                        <a:srgbClr val="5002A9"/>
                      </a:solidFill>
                      <a:prstDash val="solid"/>
                      <a:round/>
                      <a:headEnd type="none" w="med" len="med"/>
                      <a:tailEnd type="none" w="med" len="med"/>
                    </a:lnT>
                    <a:lnB w="12700" cap="flat" cmpd="sng" algn="ctr">
                      <a:solidFill>
                        <a:srgbClr val="905B91"/>
                      </a:solidFill>
                      <a:prstDash val="solid"/>
                      <a:round/>
                      <a:headEnd type="none" w="med" len="med"/>
                      <a:tailEnd type="none" w="med" len="med"/>
                    </a:lnB>
                    <a:solidFill>
                      <a:srgbClr val="FFFFFF"/>
                    </a:solidFill>
                  </a:tcPr>
                </a:tc>
                <a:tc>
                  <a:txBody>
                    <a:bodyPr/>
                    <a:lstStyle/>
                    <a:p>
                      <a:r>
                        <a:rPr lang="en-US" sz="1500" dirty="0">
                          <a:effectLst/>
                        </a:rPr>
                        <a:t>SGD Classifier</a:t>
                      </a:r>
                    </a:p>
                  </a:txBody>
                  <a:tcPr marL="66803" marR="66803" marT="9278" marB="9278" anchor="ctr">
                    <a:lnL w="12700" cap="flat" cmpd="sng" algn="ctr">
                      <a:solidFill>
                        <a:srgbClr val="80FAA8"/>
                      </a:solidFill>
                      <a:prstDash val="solid"/>
                      <a:round/>
                      <a:headEnd type="none" w="med" len="med"/>
                      <a:tailEnd type="none" w="med" len="med"/>
                    </a:lnL>
                    <a:lnR w="12700" cap="flat" cmpd="sng" algn="ctr">
                      <a:solidFill>
                        <a:srgbClr val="A0F8A8"/>
                      </a:solidFill>
                      <a:prstDash val="solid"/>
                      <a:round/>
                      <a:headEnd type="none" w="med" len="med"/>
                      <a:tailEnd type="none" w="med" len="med"/>
                    </a:lnR>
                    <a:lnT w="12700" cap="flat" cmpd="sng" algn="ctr">
                      <a:solidFill>
                        <a:srgbClr val="80FAA8"/>
                      </a:solidFill>
                      <a:prstDash val="solid"/>
                      <a:round/>
                      <a:headEnd type="none" w="med" len="med"/>
                      <a:tailEnd type="none" w="med" len="med"/>
                    </a:lnT>
                    <a:lnB w="12700" cap="flat" cmpd="sng" algn="ctr">
                      <a:solidFill>
                        <a:srgbClr val="506E91"/>
                      </a:solidFill>
                      <a:prstDash val="solid"/>
                      <a:round/>
                      <a:headEnd type="none" w="med" len="med"/>
                      <a:tailEnd type="none" w="med" len="med"/>
                    </a:lnB>
                    <a:solidFill>
                      <a:srgbClr val="FFFFFF"/>
                    </a:solidFill>
                  </a:tcPr>
                </a:tc>
                <a:tc>
                  <a:txBody>
                    <a:bodyPr/>
                    <a:lstStyle/>
                    <a:p>
                      <a:r>
                        <a:rPr lang="en-US" sz="1500">
                          <a:effectLst/>
                        </a:rPr>
                        <a:t>Random Forest</a:t>
                      </a:r>
                    </a:p>
                  </a:txBody>
                  <a:tcPr marL="66803" marR="66803" marT="9278" marB="9278" anchor="ctr">
                    <a:lnL w="12700" cap="flat" cmpd="sng" algn="ctr">
                      <a:solidFill>
                        <a:srgbClr val="A0F8A8"/>
                      </a:solidFill>
                      <a:prstDash val="solid"/>
                      <a:round/>
                      <a:headEnd type="none" w="med" len="med"/>
                      <a:tailEnd type="none" w="med" len="med"/>
                    </a:lnL>
                    <a:lnR w="12700" cap="flat" cmpd="sng" algn="ctr">
                      <a:solidFill>
                        <a:srgbClr val="F0FDA8"/>
                      </a:solidFill>
                      <a:prstDash val="solid"/>
                      <a:round/>
                      <a:headEnd type="none" w="med" len="med"/>
                      <a:tailEnd type="none" w="med" len="med"/>
                    </a:lnR>
                    <a:lnT w="12700" cap="flat" cmpd="sng" algn="ctr">
                      <a:solidFill>
                        <a:srgbClr val="A0F8A8"/>
                      </a:solidFill>
                      <a:prstDash val="solid"/>
                      <a:round/>
                      <a:headEnd type="none" w="med" len="med"/>
                      <a:tailEnd type="none" w="med" len="med"/>
                    </a:lnT>
                    <a:lnB w="12700" cap="flat" cmpd="sng" algn="ctr">
                      <a:solidFill>
                        <a:srgbClr val="107791"/>
                      </a:solidFill>
                      <a:prstDash val="solid"/>
                      <a:round/>
                      <a:headEnd type="none" w="med" len="med"/>
                      <a:tailEnd type="none" w="med" len="med"/>
                    </a:lnB>
                    <a:solidFill>
                      <a:srgbClr val="FFFFFF"/>
                    </a:solidFill>
                  </a:tcPr>
                </a:tc>
                <a:tc>
                  <a:txBody>
                    <a:bodyPr/>
                    <a:lstStyle/>
                    <a:p>
                      <a:r>
                        <a:rPr lang="en-US" sz="1500">
                          <a:effectLst/>
                        </a:rPr>
                        <a:t>XGB Classifier</a:t>
                      </a:r>
                    </a:p>
                  </a:txBody>
                  <a:tcPr marL="66803" marR="66803" marT="9278" marB="9278" anchor="ctr">
                    <a:lnL w="12700" cap="flat" cmpd="sng" algn="ctr">
                      <a:solidFill>
                        <a:srgbClr val="F0FDA8"/>
                      </a:solidFill>
                      <a:prstDash val="solid"/>
                      <a:round/>
                      <a:headEnd type="none" w="med" len="med"/>
                      <a:tailEnd type="none" w="med" len="med"/>
                    </a:lnL>
                    <a:lnR w="12700" cap="flat" cmpd="sng" algn="ctr">
                      <a:solidFill>
                        <a:srgbClr val="40F9A8"/>
                      </a:solidFill>
                      <a:prstDash val="solid"/>
                      <a:round/>
                      <a:headEnd type="none" w="med" len="med"/>
                      <a:tailEnd type="none" w="med" len="med"/>
                    </a:lnR>
                    <a:lnT w="12700" cap="flat" cmpd="sng" algn="ctr">
                      <a:solidFill>
                        <a:srgbClr val="F0FDA8"/>
                      </a:solidFill>
                      <a:prstDash val="solid"/>
                      <a:round/>
                      <a:headEnd type="none" w="med" len="med"/>
                      <a:tailEnd type="none" w="med" len="med"/>
                    </a:lnT>
                    <a:lnB w="12700" cap="flat" cmpd="sng" algn="ctr">
                      <a:solidFill>
                        <a:srgbClr val="10838F"/>
                      </a:solidFill>
                      <a:prstDash val="solid"/>
                      <a:round/>
                      <a:headEnd type="none" w="med" len="med"/>
                      <a:tailEnd type="none" w="med" len="med"/>
                    </a:lnB>
                    <a:solidFill>
                      <a:srgbClr val="FFFFFF"/>
                    </a:solidFill>
                  </a:tcPr>
                </a:tc>
                <a:tc>
                  <a:txBody>
                    <a:bodyPr/>
                    <a:lstStyle/>
                    <a:p>
                      <a:r>
                        <a:rPr lang="en-US" sz="1500">
                          <a:effectLst/>
                        </a:rPr>
                        <a:t>KNeighbors Classifier</a:t>
                      </a:r>
                    </a:p>
                  </a:txBody>
                  <a:tcPr marL="66803" marR="66803" marT="9278" marB="9278" anchor="ctr">
                    <a:lnL w="12700" cap="flat" cmpd="sng" algn="ctr">
                      <a:solidFill>
                        <a:srgbClr val="40F9A8"/>
                      </a:solidFill>
                      <a:prstDash val="solid"/>
                      <a:round/>
                      <a:headEnd type="none" w="med" len="med"/>
                      <a:tailEnd type="none" w="med" len="med"/>
                    </a:lnL>
                    <a:lnR w="12700" cap="flat" cmpd="sng" algn="ctr">
                      <a:solidFill>
                        <a:srgbClr val="E0F9A8"/>
                      </a:solidFill>
                      <a:prstDash val="solid"/>
                      <a:round/>
                      <a:headEnd type="none" w="med" len="med"/>
                      <a:tailEnd type="none" w="med" len="med"/>
                    </a:lnR>
                    <a:lnT w="12700" cap="flat" cmpd="sng" algn="ctr">
                      <a:solidFill>
                        <a:srgbClr val="40F9A8"/>
                      </a:solidFill>
                      <a:prstDash val="solid"/>
                      <a:round/>
                      <a:headEnd type="none" w="med" len="med"/>
                      <a:tailEnd type="none" w="med" len="med"/>
                    </a:lnT>
                    <a:lnB w="12700" cap="flat" cmpd="sng" algn="ctr">
                      <a:solidFill>
                        <a:srgbClr val="907A8F"/>
                      </a:solidFill>
                      <a:prstDash val="solid"/>
                      <a:round/>
                      <a:headEnd type="none" w="med" len="med"/>
                      <a:tailEnd type="none" w="med" len="med"/>
                    </a:lnB>
                    <a:solidFill>
                      <a:srgbClr val="FFFFFF"/>
                    </a:solidFill>
                  </a:tcPr>
                </a:tc>
                <a:tc>
                  <a:txBody>
                    <a:bodyPr/>
                    <a:lstStyle/>
                    <a:p>
                      <a:r>
                        <a:rPr lang="en-US" sz="1500" dirty="0">
                          <a:effectLst/>
                        </a:rPr>
                        <a:t>Decision Tree</a:t>
                      </a:r>
                    </a:p>
                  </a:txBody>
                  <a:tcPr marL="66803" marR="66803" marT="9278" marB="9278" anchor="ctr">
                    <a:lnL w="12700" cap="flat" cmpd="sng" algn="ctr">
                      <a:solidFill>
                        <a:srgbClr val="E0F9A8"/>
                      </a:solidFill>
                      <a:prstDash val="solid"/>
                      <a:round/>
                      <a:headEnd type="none" w="med" len="med"/>
                      <a:tailEnd type="none" w="med" len="med"/>
                    </a:lnL>
                    <a:lnR w="12700" cap="flat" cmpd="sng" algn="ctr">
                      <a:solidFill>
                        <a:srgbClr val="E0F9A8"/>
                      </a:solidFill>
                      <a:prstDash val="solid"/>
                      <a:round/>
                      <a:headEnd type="none" w="med" len="med"/>
                      <a:tailEnd type="none" w="med" len="med"/>
                    </a:lnR>
                    <a:lnT w="12700" cap="flat" cmpd="sng" algn="ctr">
                      <a:solidFill>
                        <a:srgbClr val="E0F9A8"/>
                      </a:solidFill>
                      <a:prstDash val="solid"/>
                      <a:round/>
                      <a:headEnd type="none" w="med" len="med"/>
                      <a:tailEnd type="none" w="med" len="med"/>
                    </a:lnT>
                    <a:lnB w="12700" cap="flat" cmpd="sng" algn="ctr">
                      <a:solidFill>
                        <a:srgbClr val="10928F"/>
                      </a:solidFill>
                      <a:prstDash val="solid"/>
                      <a:round/>
                      <a:headEnd type="none" w="med" len="med"/>
                      <a:tailEnd type="none" w="med" len="med"/>
                    </a:lnB>
                    <a:solidFill>
                      <a:srgbClr val="FFFFFF"/>
                    </a:solidFill>
                  </a:tcPr>
                </a:tc>
                <a:tc>
                  <a:txBody>
                    <a:bodyPr/>
                    <a:lstStyle/>
                    <a:p>
                      <a:r>
                        <a:rPr lang="en-US" sz="1500">
                          <a:effectLst/>
                        </a:rPr>
                        <a:t>Naive Bayes</a:t>
                      </a:r>
                    </a:p>
                  </a:txBody>
                  <a:tcPr marL="66803" marR="66803" marT="9278" marB="9278" anchor="ctr">
                    <a:lnL w="12700" cap="flat" cmpd="sng" algn="ctr">
                      <a:solidFill>
                        <a:srgbClr val="E0F9A8"/>
                      </a:solidFill>
                      <a:prstDash val="solid"/>
                      <a:round/>
                      <a:headEnd type="none" w="med" len="med"/>
                      <a:tailEnd type="none" w="med" len="med"/>
                    </a:lnL>
                    <a:lnR>
                      <a:noFill/>
                    </a:lnR>
                    <a:lnT w="12700" cap="flat" cmpd="sng" algn="ctr">
                      <a:solidFill>
                        <a:srgbClr val="E0F9A8"/>
                      </a:solidFill>
                      <a:prstDash val="solid"/>
                      <a:round/>
                      <a:headEnd type="none" w="med" len="med"/>
                      <a:tailEnd type="none" w="med" len="med"/>
                    </a:lnT>
                    <a:lnB w="12700" cap="flat" cmpd="sng" algn="ctr">
                      <a:solidFill>
                        <a:srgbClr val="90AB8F"/>
                      </a:solidFill>
                      <a:prstDash val="solid"/>
                      <a:round/>
                      <a:headEnd type="none" w="med" len="med"/>
                      <a:tailEnd type="none" w="med" len="med"/>
                    </a:lnB>
                    <a:solidFill>
                      <a:srgbClr val="FFFFFF"/>
                    </a:solidFill>
                  </a:tcPr>
                </a:tc>
                <a:extLst>
                  <a:ext uri="{0D108BD9-81ED-4DB2-BD59-A6C34878D82A}">
                    <a16:rowId xmlns:a16="http://schemas.microsoft.com/office/drawing/2014/main" val="169276922"/>
                  </a:ext>
                </a:extLst>
              </a:tr>
              <a:tr h="648134">
                <a:tc>
                  <a:txBody>
                    <a:bodyPr/>
                    <a:lstStyle/>
                    <a:p>
                      <a:r>
                        <a:rPr lang="en-US" sz="1500" b="1">
                          <a:effectLst/>
                        </a:rPr>
                        <a:t>Accuracy Score</a:t>
                      </a:r>
                    </a:p>
                  </a:txBody>
                  <a:tcPr marL="66803" marR="66803" marT="9278" marB="9278" anchor="ctr">
                    <a:lnL w="12700" cap="flat" cmpd="sng" algn="ctr">
                      <a:solidFill>
                        <a:srgbClr val="D05191"/>
                      </a:solidFill>
                      <a:prstDash val="solid"/>
                      <a:round/>
                      <a:headEnd type="none" w="med" len="med"/>
                      <a:tailEnd type="none" w="med" len="med"/>
                    </a:lnL>
                    <a:lnR w="12700" cap="flat" cmpd="sng" algn="ctr">
                      <a:solidFill>
                        <a:srgbClr val="105691"/>
                      </a:solidFill>
                      <a:prstDash val="solid"/>
                      <a:round/>
                      <a:headEnd type="none" w="med" len="med"/>
                      <a:tailEnd type="none" w="med" len="med"/>
                    </a:lnR>
                    <a:lnT w="12700" cap="flat" cmpd="sng" algn="ctr">
                      <a:solidFill>
                        <a:srgbClr val="D05191"/>
                      </a:solidFill>
                      <a:prstDash val="solid"/>
                      <a:round/>
                      <a:headEnd type="none" w="med" len="med"/>
                      <a:tailEnd type="none" w="med" len="med"/>
                    </a:lnT>
                    <a:lnB w="12700" cap="flat" cmpd="sng" algn="ctr">
                      <a:solidFill>
                        <a:srgbClr val="90B48F"/>
                      </a:solidFill>
                      <a:prstDash val="solid"/>
                      <a:round/>
                      <a:headEnd type="none" w="med" len="med"/>
                      <a:tailEnd type="none" w="med" len="med"/>
                    </a:lnB>
                    <a:solidFill>
                      <a:srgbClr val="FFFFFF"/>
                    </a:solidFill>
                  </a:tcPr>
                </a:tc>
                <a:tc>
                  <a:txBody>
                    <a:bodyPr/>
                    <a:lstStyle/>
                    <a:p>
                      <a:r>
                        <a:rPr lang="en-US" sz="1500">
                          <a:effectLst/>
                        </a:rPr>
                        <a:t>81.83%</a:t>
                      </a:r>
                    </a:p>
                  </a:txBody>
                  <a:tcPr marL="66803" marR="66803" marT="9278" marB="9278" anchor="ctr">
                    <a:lnL w="12700" cap="flat" cmpd="sng" algn="ctr">
                      <a:solidFill>
                        <a:srgbClr val="105691"/>
                      </a:solidFill>
                      <a:prstDash val="solid"/>
                      <a:round/>
                      <a:headEnd type="none" w="med" len="med"/>
                      <a:tailEnd type="none" w="med" len="med"/>
                    </a:lnL>
                    <a:lnR w="12700" cap="flat" cmpd="sng" algn="ctr">
                      <a:solidFill>
                        <a:srgbClr val="D06391"/>
                      </a:solidFill>
                      <a:prstDash val="solid"/>
                      <a:round/>
                      <a:headEnd type="none" w="med" len="med"/>
                      <a:tailEnd type="none" w="med" len="med"/>
                    </a:lnR>
                    <a:lnT w="12700" cap="flat" cmpd="sng" algn="ctr">
                      <a:solidFill>
                        <a:srgbClr val="105691"/>
                      </a:solidFill>
                      <a:prstDash val="solid"/>
                      <a:round/>
                      <a:headEnd type="none" w="med" len="med"/>
                      <a:tailEnd type="none" w="med" len="med"/>
                    </a:lnT>
                    <a:lnB w="12700" cap="flat" cmpd="sng" algn="ctr">
                      <a:solidFill>
                        <a:srgbClr val="50B68F"/>
                      </a:solidFill>
                      <a:prstDash val="solid"/>
                      <a:round/>
                      <a:headEnd type="none" w="med" len="med"/>
                      <a:tailEnd type="none" w="med" len="med"/>
                    </a:lnB>
                    <a:solidFill>
                      <a:srgbClr val="FFFFFF"/>
                    </a:solidFill>
                  </a:tcPr>
                </a:tc>
                <a:tc>
                  <a:txBody>
                    <a:bodyPr/>
                    <a:lstStyle/>
                    <a:p>
                      <a:r>
                        <a:rPr lang="en-US" sz="1500">
                          <a:effectLst/>
                        </a:rPr>
                        <a:t>81.26%</a:t>
                      </a:r>
                    </a:p>
                  </a:txBody>
                  <a:tcPr marL="66803" marR="66803" marT="9278" marB="9278" anchor="ctr">
                    <a:lnL w="12700" cap="flat" cmpd="sng" algn="ctr">
                      <a:solidFill>
                        <a:srgbClr val="D06391"/>
                      </a:solidFill>
                      <a:prstDash val="solid"/>
                      <a:round/>
                      <a:headEnd type="none" w="med" len="med"/>
                      <a:tailEnd type="none" w="med" len="med"/>
                    </a:lnL>
                    <a:lnR w="12700" cap="flat" cmpd="sng" algn="ctr">
                      <a:solidFill>
                        <a:srgbClr val="905B91"/>
                      </a:solidFill>
                      <a:prstDash val="solid"/>
                      <a:round/>
                      <a:headEnd type="none" w="med" len="med"/>
                      <a:tailEnd type="none" w="med" len="med"/>
                    </a:lnR>
                    <a:lnT w="12700" cap="flat" cmpd="sng" algn="ctr">
                      <a:solidFill>
                        <a:srgbClr val="D06391"/>
                      </a:solidFill>
                      <a:prstDash val="solid"/>
                      <a:round/>
                      <a:headEnd type="none" w="med" len="med"/>
                      <a:tailEnd type="none" w="med" len="med"/>
                    </a:lnT>
                    <a:lnB w="12700" cap="flat" cmpd="sng" algn="ctr">
                      <a:solidFill>
                        <a:srgbClr val="90B58F"/>
                      </a:solidFill>
                      <a:prstDash val="solid"/>
                      <a:round/>
                      <a:headEnd type="none" w="med" len="med"/>
                      <a:tailEnd type="none" w="med" len="med"/>
                    </a:lnB>
                    <a:solidFill>
                      <a:srgbClr val="FFFFFF"/>
                    </a:solidFill>
                  </a:tcPr>
                </a:tc>
                <a:tc>
                  <a:txBody>
                    <a:bodyPr/>
                    <a:lstStyle/>
                    <a:p>
                      <a:r>
                        <a:rPr lang="en-US" sz="1500">
                          <a:effectLst/>
                        </a:rPr>
                        <a:t>81.26%</a:t>
                      </a:r>
                    </a:p>
                  </a:txBody>
                  <a:tcPr marL="66803" marR="66803" marT="9278" marB="9278" anchor="ctr">
                    <a:lnL w="12700" cap="flat" cmpd="sng" algn="ctr">
                      <a:solidFill>
                        <a:srgbClr val="905B91"/>
                      </a:solidFill>
                      <a:prstDash val="solid"/>
                      <a:round/>
                      <a:headEnd type="none" w="med" len="med"/>
                      <a:tailEnd type="none" w="med" len="med"/>
                    </a:lnL>
                    <a:lnR w="12700" cap="flat" cmpd="sng" algn="ctr">
                      <a:solidFill>
                        <a:srgbClr val="506E91"/>
                      </a:solidFill>
                      <a:prstDash val="solid"/>
                      <a:round/>
                      <a:headEnd type="none" w="med" len="med"/>
                      <a:tailEnd type="none" w="med" len="med"/>
                    </a:lnR>
                    <a:lnT w="12700" cap="flat" cmpd="sng" algn="ctr">
                      <a:solidFill>
                        <a:srgbClr val="905B91"/>
                      </a:solidFill>
                      <a:prstDash val="solid"/>
                      <a:round/>
                      <a:headEnd type="none" w="med" len="med"/>
                      <a:tailEnd type="none" w="med" len="med"/>
                    </a:lnT>
                    <a:lnB w="12700" cap="flat" cmpd="sng" algn="ctr">
                      <a:solidFill>
                        <a:srgbClr val="10B38F"/>
                      </a:solidFill>
                      <a:prstDash val="solid"/>
                      <a:round/>
                      <a:headEnd type="none" w="med" len="med"/>
                      <a:tailEnd type="none" w="med" len="med"/>
                    </a:lnB>
                    <a:solidFill>
                      <a:srgbClr val="FFFFFF"/>
                    </a:solidFill>
                  </a:tcPr>
                </a:tc>
                <a:tc>
                  <a:txBody>
                    <a:bodyPr/>
                    <a:lstStyle/>
                    <a:p>
                      <a:r>
                        <a:rPr lang="en-US" sz="1500" b="1" dirty="0">
                          <a:solidFill>
                            <a:schemeClr val="accent3">
                              <a:lumMod val="75000"/>
                            </a:schemeClr>
                          </a:solidFill>
                          <a:effectLst/>
                        </a:rPr>
                        <a:t>82.19%</a:t>
                      </a:r>
                    </a:p>
                  </a:txBody>
                  <a:tcPr marL="66803" marR="66803" marT="9278" marB="9278" anchor="ctr">
                    <a:lnL w="12700" cap="flat" cmpd="sng" algn="ctr">
                      <a:solidFill>
                        <a:srgbClr val="506E91"/>
                      </a:solidFill>
                      <a:prstDash val="solid"/>
                      <a:round/>
                      <a:headEnd type="none" w="med" len="med"/>
                      <a:tailEnd type="none" w="med" len="med"/>
                    </a:lnL>
                    <a:lnR w="12700" cap="flat" cmpd="sng" algn="ctr">
                      <a:solidFill>
                        <a:srgbClr val="107791"/>
                      </a:solidFill>
                      <a:prstDash val="solid"/>
                      <a:round/>
                      <a:headEnd type="none" w="med" len="med"/>
                      <a:tailEnd type="none" w="med" len="med"/>
                    </a:lnR>
                    <a:lnT w="12700" cap="flat" cmpd="sng" algn="ctr">
                      <a:solidFill>
                        <a:srgbClr val="506E91"/>
                      </a:solidFill>
                      <a:prstDash val="solid"/>
                      <a:round/>
                      <a:headEnd type="none" w="med" len="med"/>
                      <a:tailEnd type="none" w="med" len="med"/>
                    </a:lnT>
                    <a:lnB w="12700" cap="flat" cmpd="sng" algn="ctr">
                      <a:solidFill>
                        <a:srgbClr val="50C88F"/>
                      </a:solidFill>
                      <a:prstDash val="solid"/>
                      <a:round/>
                      <a:headEnd type="none" w="med" len="med"/>
                      <a:tailEnd type="none" w="med" len="med"/>
                    </a:lnB>
                    <a:solidFill>
                      <a:srgbClr val="FFFFFF"/>
                    </a:solidFill>
                  </a:tcPr>
                </a:tc>
                <a:tc>
                  <a:txBody>
                    <a:bodyPr/>
                    <a:lstStyle/>
                    <a:p>
                      <a:r>
                        <a:rPr lang="en-US" sz="1500">
                          <a:effectLst/>
                        </a:rPr>
                        <a:t>80.91%</a:t>
                      </a:r>
                    </a:p>
                  </a:txBody>
                  <a:tcPr marL="66803" marR="66803" marT="9278" marB="9278" anchor="ctr">
                    <a:lnL w="12700" cap="flat" cmpd="sng" algn="ctr">
                      <a:solidFill>
                        <a:srgbClr val="107791"/>
                      </a:solidFill>
                      <a:prstDash val="solid"/>
                      <a:round/>
                      <a:headEnd type="none" w="med" len="med"/>
                      <a:tailEnd type="none" w="med" len="med"/>
                    </a:lnL>
                    <a:lnR w="12700" cap="flat" cmpd="sng" algn="ctr">
                      <a:solidFill>
                        <a:srgbClr val="10838F"/>
                      </a:solidFill>
                      <a:prstDash val="solid"/>
                      <a:round/>
                      <a:headEnd type="none" w="med" len="med"/>
                      <a:tailEnd type="none" w="med" len="med"/>
                    </a:lnR>
                    <a:lnT w="12700" cap="flat" cmpd="sng" algn="ctr">
                      <a:solidFill>
                        <a:srgbClr val="107791"/>
                      </a:solidFill>
                      <a:prstDash val="solid"/>
                      <a:round/>
                      <a:headEnd type="none" w="med" len="med"/>
                      <a:tailEnd type="none" w="med" len="med"/>
                    </a:lnT>
                    <a:lnB w="12700" cap="flat" cmpd="sng" algn="ctr">
                      <a:solidFill>
                        <a:srgbClr val="50C88F"/>
                      </a:solidFill>
                      <a:prstDash val="solid"/>
                      <a:round/>
                      <a:headEnd type="none" w="med" len="med"/>
                      <a:tailEnd type="none" w="med" len="med"/>
                    </a:lnB>
                    <a:solidFill>
                      <a:srgbClr val="FFFFFF"/>
                    </a:solidFill>
                  </a:tcPr>
                </a:tc>
                <a:tc>
                  <a:txBody>
                    <a:bodyPr/>
                    <a:lstStyle/>
                    <a:p>
                      <a:r>
                        <a:rPr lang="en-US" sz="1500" dirty="0">
                          <a:effectLst/>
                        </a:rPr>
                        <a:t>81.41%</a:t>
                      </a:r>
                    </a:p>
                  </a:txBody>
                  <a:tcPr marL="66803" marR="66803" marT="9278" marB="9278" anchor="ctr">
                    <a:lnL w="12700" cap="flat" cmpd="sng" algn="ctr">
                      <a:solidFill>
                        <a:srgbClr val="10838F"/>
                      </a:solidFill>
                      <a:prstDash val="solid"/>
                      <a:round/>
                      <a:headEnd type="none" w="med" len="med"/>
                      <a:tailEnd type="none" w="med" len="med"/>
                    </a:lnL>
                    <a:lnR w="12700" cap="flat" cmpd="sng" algn="ctr">
                      <a:solidFill>
                        <a:srgbClr val="907A8F"/>
                      </a:solidFill>
                      <a:prstDash val="solid"/>
                      <a:round/>
                      <a:headEnd type="none" w="med" len="med"/>
                      <a:tailEnd type="none" w="med" len="med"/>
                    </a:lnR>
                    <a:lnT w="12700" cap="flat" cmpd="sng" algn="ctr">
                      <a:solidFill>
                        <a:srgbClr val="10838F"/>
                      </a:solidFill>
                      <a:prstDash val="solid"/>
                      <a:round/>
                      <a:headEnd type="none" w="med" len="med"/>
                      <a:tailEnd type="none" w="med" len="med"/>
                    </a:lnT>
                    <a:lnB w="12700" cap="flat" cmpd="sng" algn="ctr">
                      <a:solidFill>
                        <a:srgbClr val="50C38F"/>
                      </a:solidFill>
                      <a:prstDash val="solid"/>
                      <a:round/>
                      <a:headEnd type="none" w="med" len="med"/>
                      <a:tailEnd type="none" w="med" len="med"/>
                    </a:lnB>
                    <a:solidFill>
                      <a:srgbClr val="FFFFFF"/>
                    </a:solidFill>
                  </a:tcPr>
                </a:tc>
                <a:tc>
                  <a:txBody>
                    <a:bodyPr/>
                    <a:lstStyle/>
                    <a:p>
                      <a:r>
                        <a:rPr lang="en-US" sz="1500">
                          <a:effectLst/>
                        </a:rPr>
                        <a:t>77.71%</a:t>
                      </a:r>
                    </a:p>
                  </a:txBody>
                  <a:tcPr marL="66803" marR="66803" marT="9278" marB="9278" anchor="ctr">
                    <a:lnL w="12700" cap="flat" cmpd="sng" algn="ctr">
                      <a:solidFill>
                        <a:srgbClr val="907A8F"/>
                      </a:solidFill>
                      <a:prstDash val="solid"/>
                      <a:round/>
                      <a:headEnd type="none" w="med" len="med"/>
                      <a:tailEnd type="none" w="med" len="med"/>
                    </a:lnL>
                    <a:lnR w="12700" cap="flat" cmpd="sng" algn="ctr">
                      <a:solidFill>
                        <a:srgbClr val="10928F"/>
                      </a:solidFill>
                      <a:prstDash val="solid"/>
                      <a:round/>
                      <a:headEnd type="none" w="med" len="med"/>
                      <a:tailEnd type="none" w="med" len="med"/>
                    </a:lnR>
                    <a:lnT w="12700" cap="flat" cmpd="sng" algn="ctr">
                      <a:solidFill>
                        <a:srgbClr val="907A8F"/>
                      </a:solidFill>
                      <a:prstDash val="solid"/>
                      <a:round/>
                      <a:headEnd type="none" w="med" len="med"/>
                      <a:tailEnd type="none" w="med" len="med"/>
                    </a:lnT>
                    <a:lnB w="12700" cap="flat" cmpd="sng" algn="ctr">
                      <a:solidFill>
                        <a:srgbClr val="90C28F"/>
                      </a:solidFill>
                      <a:prstDash val="solid"/>
                      <a:round/>
                      <a:headEnd type="none" w="med" len="med"/>
                      <a:tailEnd type="none" w="med" len="med"/>
                    </a:lnB>
                    <a:solidFill>
                      <a:srgbClr val="FFFFFF"/>
                    </a:solidFill>
                  </a:tcPr>
                </a:tc>
                <a:tc>
                  <a:txBody>
                    <a:bodyPr/>
                    <a:lstStyle/>
                    <a:p>
                      <a:r>
                        <a:rPr lang="en-US" sz="1500">
                          <a:effectLst/>
                        </a:rPr>
                        <a:t>77.29%</a:t>
                      </a:r>
                    </a:p>
                  </a:txBody>
                  <a:tcPr marL="66803" marR="66803" marT="9278" marB="9278" anchor="ctr">
                    <a:lnL w="12700" cap="flat" cmpd="sng" algn="ctr">
                      <a:solidFill>
                        <a:srgbClr val="10928F"/>
                      </a:solidFill>
                      <a:prstDash val="solid"/>
                      <a:round/>
                      <a:headEnd type="none" w="med" len="med"/>
                      <a:tailEnd type="none" w="med" len="med"/>
                    </a:lnL>
                    <a:lnR w="12700" cap="flat" cmpd="sng" algn="ctr">
                      <a:solidFill>
                        <a:srgbClr val="90AB8F"/>
                      </a:solidFill>
                      <a:prstDash val="solid"/>
                      <a:round/>
                      <a:headEnd type="none" w="med" len="med"/>
                      <a:tailEnd type="none" w="med" len="med"/>
                    </a:lnR>
                    <a:lnT w="12700" cap="flat" cmpd="sng" algn="ctr">
                      <a:solidFill>
                        <a:srgbClr val="10928F"/>
                      </a:solidFill>
                      <a:prstDash val="solid"/>
                      <a:round/>
                      <a:headEnd type="none" w="med" len="med"/>
                      <a:tailEnd type="none" w="med" len="med"/>
                    </a:lnT>
                    <a:lnB w="12700" cap="flat" cmpd="sng" algn="ctr">
                      <a:solidFill>
                        <a:srgbClr val="90D18F"/>
                      </a:solidFill>
                      <a:prstDash val="solid"/>
                      <a:round/>
                      <a:headEnd type="none" w="med" len="med"/>
                      <a:tailEnd type="none" w="med" len="med"/>
                    </a:lnB>
                    <a:solidFill>
                      <a:srgbClr val="FFFFFF"/>
                    </a:solidFill>
                  </a:tcPr>
                </a:tc>
                <a:tc>
                  <a:txBody>
                    <a:bodyPr/>
                    <a:lstStyle/>
                    <a:p>
                      <a:r>
                        <a:rPr lang="en-US" sz="1500">
                          <a:effectLst/>
                        </a:rPr>
                        <a:t>68.2%</a:t>
                      </a:r>
                    </a:p>
                  </a:txBody>
                  <a:tcPr marL="66803" marR="66803" marT="9278" marB="9278" anchor="ctr">
                    <a:lnL w="12700" cap="flat" cmpd="sng" algn="ctr">
                      <a:solidFill>
                        <a:srgbClr val="90AB8F"/>
                      </a:solidFill>
                      <a:prstDash val="solid"/>
                      <a:round/>
                      <a:headEnd type="none" w="med" len="med"/>
                      <a:tailEnd type="none" w="med" len="med"/>
                    </a:lnL>
                    <a:lnR w="6350" cap="flat" cmpd="sng" algn="ctr">
                      <a:solidFill>
                        <a:srgbClr val="90AB8F"/>
                      </a:solidFill>
                      <a:prstDash val="solid"/>
                      <a:round/>
                      <a:headEnd type="none" w="med" len="med"/>
                      <a:tailEnd type="none" w="med" len="med"/>
                    </a:lnR>
                    <a:lnT w="12700" cap="flat" cmpd="sng" algn="ctr">
                      <a:solidFill>
                        <a:srgbClr val="90AB8F"/>
                      </a:solidFill>
                      <a:prstDash val="solid"/>
                      <a:round/>
                      <a:headEnd type="none" w="med" len="med"/>
                      <a:tailEnd type="none" w="med" len="med"/>
                    </a:lnT>
                    <a:lnB w="12700" cap="flat" cmpd="sng" algn="ctr">
                      <a:solidFill>
                        <a:srgbClr val="50D58F"/>
                      </a:solidFill>
                      <a:prstDash val="solid"/>
                      <a:round/>
                      <a:headEnd type="none" w="med" len="med"/>
                      <a:tailEnd type="none" w="med" len="med"/>
                    </a:lnB>
                    <a:solidFill>
                      <a:srgbClr val="FFFFFF"/>
                    </a:solidFill>
                  </a:tcPr>
                </a:tc>
                <a:extLst>
                  <a:ext uri="{0D108BD9-81ED-4DB2-BD59-A6C34878D82A}">
                    <a16:rowId xmlns:a16="http://schemas.microsoft.com/office/drawing/2014/main" val="1042466727"/>
                  </a:ext>
                </a:extLst>
              </a:tr>
              <a:tr h="648134">
                <a:tc>
                  <a:txBody>
                    <a:bodyPr/>
                    <a:lstStyle/>
                    <a:p>
                      <a:r>
                        <a:rPr lang="en-US" sz="1500" b="1">
                          <a:effectLst/>
                        </a:rPr>
                        <a:t>Precision Score</a:t>
                      </a:r>
                    </a:p>
                  </a:txBody>
                  <a:tcPr marL="66803" marR="66803" marT="9278" marB="9278" anchor="ctr">
                    <a:lnL w="12700" cap="flat" cmpd="sng" algn="ctr">
                      <a:solidFill>
                        <a:srgbClr val="90B48F"/>
                      </a:solidFill>
                      <a:prstDash val="solid"/>
                      <a:round/>
                      <a:headEnd type="none" w="med" len="med"/>
                      <a:tailEnd type="none" w="med" len="med"/>
                    </a:lnL>
                    <a:lnR w="12700" cap="flat" cmpd="sng" algn="ctr">
                      <a:solidFill>
                        <a:srgbClr val="50B68F"/>
                      </a:solidFill>
                      <a:prstDash val="solid"/>
                      <a:round/>
                      <a:headEnd type="none" w="med" len="med"/>
                      <a:tailEnd type="none" w="med" len="med"/>
                    </a:lnR>
                    <a:lnT w="12700" cap="flat" cmpd="sng" algn="ctr">
                      <a:solidFill>
                        <a:srgbClr val="90B48F"/>
                      </a:solidFill>
                      <a:prstDash val="solid"/>
                      <a:round/>
                      <a:headEnd type="none" w="med" len="med"/>
                      <a:tailEnd type="none" w="med" len="med"/>
                    </a:lnT>
                    <a:lnB w="12700" cap="flat" cmpd="sng" algn="ctr">
                      <a:solidFill>
                        <a:srgbClr val="50D68F"/>
                      </a:solidFill>
                      <a:prstDash val="solid"/>
                      <a:round/>
                      <a:headEnd type="none" w="med" len="med"/>
                      <a:tailEnd type="none" w="med" len="med"/>
                    </a:lnB>
                    <a:solidFill>
                      <a:srgbClr val="FFFFFF"/>
                    </a:solidFill>
                  </a:tcPr>
                </a:tc>
                <a:tc>
                  <a:txBody>
                    <a:bodyPr/>
                    <a:lstStyle/>
                    <a:p>
                      <a:r>
                        <a:rPr lang="en-US" sz="1500">
                          <a:effectLst/>
                        </a:rPr>
                        <a:t>68.34%</a:t>
                      </a:r>
                    </a:p>
                  </a:txBody>
                  <a:tcPr marL="66803" marR="66803" marT="9278" marB="9278" anchor="ctr">
                    <a:lnL w="12700" cap="flat" cmpd="sng" algn="ctr">
                      <a:solidFill>
                        <a:srgbClr val="50B68F"/>
                      </a:solidFill>
                      <a:prstDash val="solid"/>
                      <a:round/>
                      <a:headEnd type="none" w="med" len="med"/>
                      <a:tailEnd type="none" w="med" len="med"/>
                    </a:lnL>
                    <a:lnR w="12700" cap="flat" cmpd="sng" algn="ctr">
                      <a:solidFill>
                        <a:srgbClr val="90B58F"/>
                      </a:solidFill>
                      <a:prstDash val="solid"/>
                      <a:round/>
                      <a:headEnd type="none" w="med" len="med"/>
                      <a:tailEnd type="none" w="med" len="med"/>
                    </a:lnR>
                    <a:lnT w="12700" cap="flat" cmpd="sng" algn="ctr">
                      <a:solidFill>
                        <a:srgbClr val="50B68F"/>
                      </a:solidFill>
                      <a:prstDash val="solid"/>
                      <a:round/>
                      <a:headEnd type="none" w="med" len="med"/>
                      <a:tailEnd type="none" w="med" len="med"/>
                    </a:lnT>
                    <a:lnB w="12700" cap="flat" cmpd="sng" algn="ctr">
                      <a:solidFill>
                        <a:srgbClr val="D0D38F"/>
                      </a:solidFill>
                      <a:prstDash val="solid"/>
                      <a:round/>
                      <a:headEnd type="none" w="med" len="med"/>
                      <a:tailEnd type="none" w="med" len="med"/>
                    </a:lnB>
                    <a:solidFill>
                      <a:srgbClr val="FFFFFF"/>
                    </a:solidFill>
                  </a:tcPr>
                </a:tc>
                <a:tc>
                  <a:txBody>
                    <a:bodyPr/>
                    <a:lstStyle/>
                    <a:p>
                      <a:r>
                        <a:rPr lang="en-US" sz="1500">
                          <a:effectLst/>
                        </a:rPr>
                        <a:t>68.11%</a:t>
                      </a:r>
                    </a:p>
                  </a:txBody>
                  <a:tcPr marL="66803" marR="66803" marT="9278" marB="9278" anchor="ctr">
                    <a:lnL w="12700" cap="flat" cmpd="sng" algn="ctr">
                      <a:solidFill>
                        <a:srgbClr val="90B58F"/>
                      </a:solidFill>
                      <a:prstDash val="solid"/>
                      <a:round/>
                      <a:headEnd type="none" w="med" len="med"/>
                      <a:tailEnd type="none" w="med" len="med"/>
                    </a:lnL>
                    <a:lnR w="12700" cap="flat" cmpd="sng" algn="ctr">
                      <a:solidFill>
                        <a:srgbClr val="10B38F"/>
                      </a:solidFill>
                      <a:prstDash val="solid"/>
                      <a:round/>
                      <a:headEnd type="none" w="med" len="med"/>
                      <a:tailEnd type="none" w="med" len="med"/>
                    </a:lnR>
                    <a:lnT w="12700" cap="flat" cmpd="sng" algn="ctr">
                      <a:solidFill>
                        <a:srgbClr val="90B58F"/>
                      </a:solidFill>
                      <a:prstDash val="solid"/>
                      <a:round/>
                      <a:headEnd type="none" w="med" len="med"/>
                      <a:tailEnd type="none" w="med" len="med"/>
                    </a:lnT>
                    <a:lnB w="12700" cap="flat" cmpd="sng" algn="ctr">
                      <a:solidFill>
                        <a:srgbClr val="50CA8F"/>
                      </a:solidFill>
                      <a:prstDash val="solid"/>
                      <a:round/>
                      <a:headEnd type="none" w="med" len="med"/>
                      <a:tailEnd type="none" w="med" len="med"/>
                    </a:lnB>
                    <a:solidFill>
                      <a:srgbClr val="FFFFFF"/>
                    </a:solidFill>
                  </a:tcPr>
                </a:tc>
                <a:tc>
                  <a:txBody>
                    <a:bodyPr/>
                    <a:lstStyle/>
                    <a:p>
                      <a:r>
                        <a:rPr lang="en-US" sz="1500" b="1" dirty="0">
                          <a:solidFill>
                            <a:schemeClr val="accent3">
                              <a:lumMod val="75000"/>
                            </a:schemeClr>
                          </a:solidFill>
                          <a:effectLst/>
                        </a:rPr>
                        <a:t>69.4%</a:t>
                      </a:r>
                    </a:p>
                  </a:txBody>
                  <a:tcPr marL="66803" marR="66803" marT="9278" marB="9278" anchor="ctr">
                    <a:lnL w="12700" cap="flat" cmpd="sng" algn="ctr">
                      <a:solidFill>
                        <a:srgbClr val="10B38F"/>
                      </a:solidFill>
                      <a:prstDash val="solid"/>
                      <a:round/>
                      <a:headEnd type="none" w="med" len="med"/>
                      <a:tailEnd type="none" w="med" len="med"/>
                    </a:lnL>
                    <a:lnR w="12700" cap="flat" cmpd="sng" algn="ctr">
                      <a:solidFill>
                        <a:srgbClr val="50C88F"/>
                      </a:solidFill>
                      <a:prstDash val="solid"/>
                      <a:round/>
                      <a:headEnd type="none" w="med" len="med"/>
                      <a:tailEnd type="none" w="med" len="med"/>
                    </a:lnR>
                    <a:lnT w="12700" cap="flat" cmpd="sng" algn="ctr">
                      <a:solidFill>
                        <a:srgbClr val="10B38F"/>
                      </a:solidFill>
                      <a:prstDash val="solid"/>
                      <a:round/>
                      <a:headEnd type="none" w="med" len="med"/>
                      <a:tailEnd type="none" w="med" len="med"/>
                    </a:lnT>
                    <a:lnB w="12700" cap="flat" cmpd="sng" algn="ctr">
                      <a:solidFill>
                        <a:srgbClr val="90CF8F"/>
                      </a:solidFill>
                      <a:prstDash val="solid"/>
                      <a:round/>
                      <a:headEnd type="none" w="med" len="med"/>
                      <a:tailEnd type="none" w="med" len="med"/>
                    </a:lnB>
                    <a:solidFill>
                      <a:srgbClr val="FFFFFF"/>
                    </a:solidFill>
                  </a:tcPr>
                </a:tc>
                <a:tc>
                  <a:txBody>
                    <a:bodyPr/>
                    <a:lstStyle/>
                    <a:p>
                      <a:r>
                        <a:rPr lang="en-US" sz="1500" dirty="0">
                          <a:effectLst/>
                        </a:rPr>
                        <a:t>69.06%</a:t>
                      </a:r>
                    </a:p>
                  </a:txBody>
                  <a:tcPr marL="66803" marR="66803" marT="9278" marB="9278" anchor="ctr">
                    <a:lnL w="12700" cap="flat" cmpd="sng" algn="ctr">
                      <a:solidFill>
                        <a:srgbClr val="50C88F"/>
                      </a:solidFill>
                      <a:prstDash val="solid"/>
                      <a:round/>
                      <a:headEnd type="none" w="med" len="med"/>
                      <a:tailEnd type="none" w="med" len="med"/>
                    </a:lnL>
                    <a:lnR w="12700" cap="flat" cmpd="sng" algn="ctr">
                      <a:solidFill>
                        <a:srgbClr val="50C88F"/>
                      </a:solidFill>
                      <a:prstDash val="solid"/>
                      <a:round/>
                      <a:headEnd type="none" w="med" len="med"/>
                      <a:tailEnd type="none" w="med" len="med"/>
                    </a:lnR>
                    <a:lnT w="12700" cap="flat" cmpd="sng" algn="ctr">
                      <a:solidFill>
                        <a:srgbClr val="50C88F"/>
                      </a:solidFill>
                      <a:prstDash val="solid"/>
                      <a:round/>
                      <a:headEnd type="none" w="med" len="med"/>
                      <a:tailEnd type="none" w="med" len="med"/>
                    </a:lnT>
                    <a:lnB w="12700" cap="flat" cmpd="sng" algn="ctr">
                      <a:solidFill>
                        <a:srgbClr val="D0E68F"/>
                      </a:solidFill>
                      <a:prstDash val="solid"/>
                      <a:round/>
                      <a:headEnd type="none" w="med" len="med"/>
                      <a:tailEnd type="none" w="med" len="med"/>
                    </a:lnB>
                    <a:solidFill>
                      <a:srgbClr val="FFFFFF"/>
                    </a:solidFill>
                  </a:tcPr>
                </a:tc>
                <a:tc>
                  <a:txBody>
                    <a:bodyPr/>
                    <a:lstStyle/>
                    <a:p>
                      <a:r>
                        <a:rPr lang="en-US" sz="1500">
                          <a:effectLst/>
                        </a:rPr>
                        <a:t>68.57%</a:t>
                      </a:r>
                    </a:p>
                  </a:txBody>
                  <a:tcPr marL="66803" marR="66803" marT="9278" marB="9278" anchor="ctr">
                    <a:lnL w="12700" cap="flat" cmpd="sng" algn="ctr">
                      <a:solidFill>
                        <a:srgbClr val="50C88F"/>
                      </a:solidFill>
                      <a:prstDash val="solid"/>
                      <a:round/>
                      <a:headEnd type="none" w="med" len="med"/>
                      <a:tailEnd type="none" w="med" len="med"/>
                    </a:lnL>
                    <a:lnR w="12700" cap="flat" cmpd="sng" algn="ctr">
                      <a:solidFill>
                        <a:srgbClr val="50C38F"/>
                      </a:solidFill>
                      <a:prstDash val="solid"/>
                      <a:round/>
                      <a:headEnd type="none" w="med" len="med"/>
                      <a:tailEnd type="none" w="med" len="med"/>
                    </a:lnR>
                    <a:lnT w="12700" cap="flat" cmpd="sng" algn="ctr">
                      <a:solidFill>
                        <a:srgbClr val="50C88F"/>
                      </a:solidFill>
                      <a:prstDash val="solid"/>
                      <a:round/>
                      <a:headEnd type="none" w="med" len="med"/>
                      <a:tailEnd type="none" w="med" len="med"/>
                    </a:lnT>
                    <a:lnB w="12700" cap="flat" cmpd="sng" algn="ctr">
                      <a:solidFill>
                        <a:srgbClr val="90E98F"/>
                      </a:solidFill>
                      <a:prstDash val="solid"/>
                      <a:round/>
                      <a:headEnd type="none" w="med" len="med"/>
                      <a:tailEnd type="none" w="med" len="med"/>
                    </a:lnB>
                    <a:solidFill>
                      <a:srgbClr val="FFFFFF"/>
                    </a:solidFill>
                  </a:tcPr>
                </a:tc>
                <a:tc>
                  <a:txBody>
                    <a:bodyPr/>
                    <a:lstStyle/>
                    <a:p>
                      <a:r>
                        <a:rPr lang="en-US" sz="1500">
                          <a:effectLst/>
                        </a:rPr>
                        <a:t>68.69%</a:t>
                      </a:r>
                    </a:p>
                  </a:txBody>
                  <a:tcPr marL="66803" marR="66803" marT="9278" marB="9278" anchor="ctr">
                    <a:lnL w="12700" cap="flat" cmpd="sng" algn="ctr">
                      <a:solidFill>
                        <a:srgbClr val="50C38F"/>
                      </a:solidFill>
                      <a:prstDash val="solid"/>
                      <a:round/>
                      <a:headEnd type="none" w="med" len="med"/>
                      <a:tailEnd type="none" w="med" len="med"/>
                    </a:lnL>
                    <a:lnR w="12700" cap="flat" cmpd="sng" algn="ctr">
                      <a:solidFill>
                        <a:srgbClr val="90C28F"/>
                      </a:solidFill>
                      <a:prstDash val="solid"/>
                      <a:round/>
                      <a:headEnd type="none" w="med" len="med"/>
                      <a:tailEnd type="none" w="med" len="med"/>
                    </a:lnR>
                    <a:lnT w="12700" cap="flat" cmpd="sng" algn="ctr">
                      <a:solidFill>
                        <a:srgbClr val="50C38F"/>
                      </a:solidFill>
                      <a:prstDash val="solid"/>
                      <a:round/>
                      <a:headEnd type="none" w="med" len="med"/>
                      <a:tailEnd type="none" w="med" len="med"/>
                    </a:lnT>
                    <a:lnB w="12700" cap="flat" cmpd="sng" algn="ctr">
                      <a:solidFill>
                        <a:srgbClr val="90E88F"/>
                      </a:solidFill>
                      <a:prstDash val="solid"/>
                      <a:round/>
                      <a:headEnd type="none" w="med" len="med"/>
                      <a:tailEnd type="none" w="med" len="med"/>
                    </a:lnB>
                    <a:solidFill>
                      <a:srgbClr val="FFFFFF"/>
                    </a:solidFill>
                  </a:tcPr>
                </a:tc>
                <a:tc>
                  <a:txBody>
                    <a:bodyPr/>
                    <a:lstStyle/>
                    <a:p>
                      <a:r>
                        <a:rPr lang="en-US" sz="1500">
                          <a:effectLst/>
                        </a:rPr>
                        <a:t>58.7%</a:t>
                      </a:r>
                    </a:p>
                  </a:txBody>
                  <a:tcPr marL="66803" marR="66803" marT="9278" marB="9278" anchor="ctr">
                    <a:lnL w="12700" cap="flat" cmpd="sng" algn="ctr">
                      <a:solidFill>
                        <a:srgbClr val="90C28F"/>
                      </a:solidFill>
                      <a:prstDash val="solid"/>
                      <a:round/>
                      <a:headEnd type="none" w="med" len="med"/>
                      <a:tailEnd type="none" w="med" len="med"/>
                    </a:lnL>
                    <a:lnR w="12700" cap="flat" cmpd="sng" algn="ctr">
                      <a:solidFill>
                        <a:srgbClr val="90D18F"/>
                      </a:solidFill>
                      <a:prstDash val="solid"/>
                      <a:round/>
                      <a:headEnd type="none" w="med" len="med"/>
                      <a:tailEnd type="none" w="med" len="med"/>
                    </a:lnR>
                    <a:lnT w="12700" cap="flat" cmpd="sng" algn="ctr">
                      <a:solidFill>
                        <a:srgbClr val="90C28F"/>
                      </a:solidFill>
                      <a:prstDash val="solid"/>
                      <a:round/>
                      <a:headEnd type="none" w="med" len="med"/>
                      <a:tailEnd type="none" w="med" len="med"/>
                    </a:lnT>
                    <a:lnB w="12700" cap="flat" cmpd="sng" algn="ctr">
                      <a:solidFill>
                        <a:srgbClr val="10F48F"/>
                      </a:solidFill>
                      <a:prstDash val="solid"/>
                      <a:round/>
                      <a:headEnd type="none" w="med" len="med"/>
                      <a:tailEnd type="none" w="med" len="med"/>
                    </a:lnB>
                    <a:solidFill>
                      <a:srgbClr val="FFFFFF"/>
                    </a:solidFill>
                  </a:tcPr>
                </a:tc>
                <a:tc>
                  <a:txBody>
                    <a:bodyPr/>
                    <a:lstStyle/>
                    <a:p>
                      <a:r>
                        <a:rPr lang="en-US" sz="1500">
                          <a:effectLst/>
                        </a:rPr>
                        <a:t>58.98%</a:t>
                      </a:r>
                    </a:p>
                  </a:txBody>
                  <a:tcPr marL="66803" marR="66803" marT="9278" marB="9278" anchor="ctr">
                    <a:lnL w="12700" cap="flat" cmpd="sng" algn="ctr">
                      <a:solidFill>
                        <a:srgbClr val="90D18F"/>
                      </a:solidFill>
                      <a:prstDash val="solid"/>
                      <a:round/>
                      <a:headEnd type="none" w="med" len="med"/>
                      <a:tailEnd type="none" w="med" len="med"/>
                    </a:lnL>
                    <a:lnR w="12700" cap="flat" cmpd="sng" algn="ctr">
                      <a:solidFill>
                        <a:srgbClr val="50D58F"/>
                      </a:solidFill>
                      <a:prstDash val="solid"/>
                      <a:round/>
                      <a:headEnd type="none" w="med" len="med"/>
                      <a:tailEnd type="none" w="med" len="med"/>
                    </a:lnR>
                    <a:lnT w="12700" cap="flat" cmpd="sng" algn="ctr">
                      <a:solidFill>
                        <a:srgbClr val="90D18F"/>
                      </a:solidFill>
                      <a:prstDash val="solid"/>
                      <a:round/>
                      <a:headEnd type="none" w="med" len="med"/>
                      <a:tailEnd type="none" w="med" len="med"/>
                    </a:lnT>
                    <a:lnB w="12700" cap="flat" cmpd="sng" algn="ctr">
                      <a:solidFill>
                        <a:srgbClr val="90F78F"/>
                      </a:solidFill>
                      <a:prstDash val="solid"/>
                      <a:round/>
                      <a:headEnd type="none" w="med" len="med"/>
                      <a:tailEnd type="none" w="med" len="med"/>
                    </a:lnB>
                    <a:solidFill>
                      <a:srgbClr val="FFFFFF"/>
                    </a:solidFill>
                  </a:tcPr>
                </a:tc>
                <a:tc>
                  <a:txBody>
                    <a:bodyPr/>
                    <a:lstStyle/>
                    <a:p>
                      <a:r>
                        <a:rPr lang="en-US" sz="1500">
                          <a:effectLst/>
                        </a:rPr>
                        <a:t>44.88%</a:t>
                      </a:r>
                    </a:p>
                  </a:txBody>
                  <a:tcPr marL="66803" marR="66803" marT="9278" marB="9278" anchor="ctr">
                    <a:lnL w="12700" cap="flat" cmpd="sng" algn="ctr">
                      <a:solidFill>
                        <a:srgbClr val="50D58F"/>
                      </a:solidFill>
                      <a:prstDash val="solid"/>
                      <a:round/>
                      <a:headEnd type="none" w="med" len="med"/>
                      <a:tailEnd type="none" w="med" len="med"/>
                    </a:lnL>
                    <a:lnR w="6350" cap="flat" cmpd="sng" algn="ctr">
                      <a:solidFill>
                        <a:srgbClr val="50D58F"/>
                      </a:solidFill>
                      <a:prstDash val="solid"/>
                      <a:round/>
                      <a:headEnd type="none" w="med" len="med"/>
                      <a:tailEnd type="none" w="med" len="med"/>
                    </a:lnR>
                    <a:lnT w="12700" cap="flat" cmpd="sng" algn="ctr">
                      <a:solidFill>
                        <a:srgbClr val="50D58F"/>
                      </a:solidFill>
                      <a:prstDash val="solid"/>
                      <a:round/>
                      <a:headEnd type="none" w="med" len="med"/>
                      <a:tailEnd type="none" w="med" len="med"/>
                    </a:lnT>
                    <a:lnB w="12700" cap="flat" cmpd="sng" algn="ctr">
                      <a:solidFill>
                        <a:srgbClr val="10EC8F"/>
                      </a:solidFill>
                      <a:prstDash val="solid"/>
                      <a:round/>
                      <a:headEnd type="none" w="med" len="med"/>
                      <a:tailEnd type="none" w="med" len="med"/>
                    </a:lnB>
                    <a:solidFill>
                      <a:srgbClr val="FFFFFF"/>
                    </a:solidFill>
                  </a:tcPr>
                </a:tc>
                <a:extLst>
                  <a:ext uri="{0D108BD9-81ED-4DB2-BD59-A6C34878D82A}">
                    <a16:rowId xmlns:a16="http://schemas.microsoft.com/office/drawing/2014/main" val="3905616577"/>
                  </a:ext>
                </a:extLst>
              </a:tr>
              <a:tr h="438557">
                <a:tc>
                  <a:txBody>
                    <a:bodyPr/>
                    <a:lstStyle/>
                    <a:p>
                      <a:r>
                        <a:rPr lang="en-US" sz="1500" b="1">
                          <a:effectLst/>
                        </a:rPr>
                        <a:t>Recall Score</a:t>
                      </a:r>
                    </a:p>
                  </a:txBody>
                  <a:tcPr marL="66803" marR="66803" marT="9278" marB="9278" anchor="ctr">
                    <a:lnL w="12700" cap="flat" cmpd="sng" algn="ctr">
                      <a:solidFill>
                        <a:srgbClr val="50D68F"/>
                      </a:solidFill>
                      <a:prstDash val="solid"/>
                      <a:round/>
                      <a:headEnd type="none" w="med" len="med"/>
                      <a:tailEnd type="none" w="med" len="med"/>
                    </a:lnL>
                    <a:lnR w="12700" cap="flat" cmpd="sng" algn="ctr">
                      <a:solidFill>
                        <a:srgbClr val="D0D38F"/>
                      </a:solidFill>
                      <a:prstDash val="solid"/>
                      <a:round/>
                      <a:headEnd type="none" w="med" len="med"/>
                      <a:tailEnd type="none" w="med" len="med"/>
                    </a:lnR>
                    <a:lnT w="12700" cap="flat" cmpd="sng" algn="ctr">
                      <a:solidFill>
                        <a:srgbClr val="50D68F"/>
                      </a:solidFill>
                      <a:prstDash val="solid"/>
                      <a:round/>
                      <a:headEnd type="none" w="med" len="med"/>
                      <a:tailEnd type="none" w="med" len="med"/>
                    </a:lnT>
                    <a:lnB w="12700" cap="flat" cmpd="sng" algn="ctr">
                      <a:solidFill>
                        <a:srgbClr val="D0F28F"/>
                      </a:solidFill>
                      <a:prstDash val="solid"/>
                      <a:round/>
                      <a:headEnd type="none" w="med" len="med"/>
                      <a:tailEnd type="none" w="med" len="med"/>
                    </a:lnB>
                    <a:solidFill>
                      <a:srgbClr val="FFFFFF"/>
                    </a:solidFill>
                  </a:tcPr>
                </a:tc>
                <a:tc>
                  <a:txBody>
                    <a:bodyPr/>
                    <a:lstStyle/>
                    <a:p>
                      <a:r>
                        <a:rPr lang="en-US" sz="1500">
                          <a:effectLst/>
                        </a:rPr>
                        <a:t>58.45%</a:t>
                      </a:r>
                    </a:p>
                  </a:txBody>
                  <a:tcPr marL="66803" marR="66803" marT="9278" marB="9278" anchor="ctr">
                    <a:lnL w="12700" cap="flat" cmpd="sng" algn="ctr">
                      <a:solidFill>
                        <a:srgbClr val="D0D38F"/>
                      </a:solidFill>
                      <a:prstDash val="solid"/>
                      <a:round/>
                      <a:headEnd type="none" w="med" len="med"/>
                      <a:tailEnd type="none" w="med" len="med"/>
                    </a:lnL>
                    <a:lnR w="12700" cap="flat" cmpd="sng" algn="ctr">
                      <a:solidFill>
                        <a:srgbClr val="50CA8F"/>
                      </a:solidFill>
                      <a:prstDash val="solid"/>
                      <a:round/>
                      <a:headEnd type="none" w="med" len="med"/>
                      <a:tailEnd type="none" w="med" len="med"/>
                    </a:lnR>
                    <a:lnT w="12700" cap="flat" cmpd="sng" algn="ctr">
                      <a:solidFill>
                        <a:srgbClr val="D0D38F"/>
                      </a:solidFill>
                      <a:prstDash val="solid"/>
                      <a:round/>
                      <a:headEnd type="none" w="med" len="med"/>
                      <a:tailEnd type="none" w="med" len="med"/>
                    </a:lnT>
                    <a:lnB w="12700" cap="flat" cmpd="sng" algn="ctr">
                      <a:solidFill>
                        <a:srgbClr val="D0EB8F"/>
                      </a:solidFill>
                      <a:prstDash val="solid"/>
                      <a:round/>
                      <a:headEnd type="none" w="med" len="med"/>
                      <a:tailEnd type="none" w="med" len="med"/>
                    </a:lnB>
                    <a:solidFill>
                      <a:srgbClr val="FFFFFF"/>
                    </a:solidFill>
                  </a:tcPr>
                </a:tc>
                <a:tc>
                  <a:txBody>
                    <a:bodyPr/>
                    <a:lstStyle/>
                    <a:p>
                      <a:r>
                        <a:rPr lang="en-US" sz="1500">
                          <a:effectLst/>
                        </a:rPr>
                        <a:t>54.96%</a:t>
                      </a:r>
                    </a:p>
                  </a:txBody>
                  <a:tcPr marL="66803" marR="66803" marT="9278" marB="9278" anchor="ctr">
                    <a:lnL w="12700" cap="flat" cmpd="sng" algn="ctr">
                      <a:solidFill>
                        <a:srgbClr val="50CA8F"/>
                      </a:solidFill>
                      <a:prstDash val="solid"/>
                      <a:round/>
                      <a:headEnd type="none" w="med" len="med"/>
                      <a:tailEnd type="none" w="med" len="med"/>
                    </a:lnL>
                    <a:lnR w="12700" cap="flat" cmpd="sng" algn="ctr">
                      <a:solidFill>
                        <a:srgbClr val="90CF8F"/>
                      </a:solidFill>
                      <a:prstDash val="solid"/>
                      <a:round/>
                      <a:headEnd type="none" w="med" len="med"/>
                      <a:tailEnd type="none" w="med" len="med"/>
                    </a:lnR>
                    <a:lnT w="12700" cap="flat" cmpd="sng" algn="ctr">
                      <a:solidFill>
                        <a:srgbClr val="50CA8F"/>
                      </a:solidFill>
                      <a:prstDash val="solid"/>
                      <a:round/>
                      <a:headEnd type="none" w="med" len="med"/>
                      <a:tailEnd type="none" w="med" len="med"/>
                    </a:lnT>
                    <a:lnB w="12700" cap="flat" cmpd="sng" algn="ctr">
                      <a:solidFill>
                        <a:srgbClr val="D0F18F"/>
                      </a:solidFill>
                      <a:prstDash val="solid"/>
                      <a:round/>
                      <a:headEnd type="none" w="med" len="med"/>
                      <a:tailEnd type="none" w="med" len="med"/>
                    </a:lnB>
                    <a:solidFill>
                      <a:srgbClr val="FFFFFF"/>
                    </a:solidFill>
                  </a:tcPr>
                </a:tc>
                <a:tc>
                  <a:txBody>
                    <a:bodyPr/>
                    <a:lstStyle/>
                    <a:p>
                      <a:r>
                        <a:rPr lang="en-US" sz="1500">
                          <a:effectLst/>
                        </a:rPr>
                        <a:t>52.28%</a:t>
                      </a:r>
                    </a:p>
                  </a:txBody>
                  <a:tcPr marL="66803" marR="66803" marT="9278" marB="9278" anchor="ctr">
                    <a:lnL w="12700" cap="flat" cmpd="sng" algn="ctr">
                      <a:solidFill>
                        <a:srgbClr val="90CF8F"/>
                      </a:solidFill>
                      <a:prstDash val="solid"/>
                      <a:round/>
                      <a:headEnd type="none" w="med" len="med"/>
                      <a:tailEnd type="none" w="med" len="med"/>
                    </a:lnL>
                    <a:lnR w="12700" cap="flat" cmpd="sng" algn="ctr">
                      <a:solidFill>
                        <a:srgbClr val="D0E68F"/>
                      </a:solidFill>
                      <a:prstDash val="solid"/>
                      <a:round/>
                      <a:headEnd type="none" w="med" len="med"/>
                      <a:tailEnd type="none" w="med" len="med"/>
                    </a:lnR>
                    <a:lnT w="12700" cap="flat" cmpd="sng" algn="ctr">
                      <a:solidFill>
                        <a:srgbClr val="90CF8F"/>
                      </a:solidFill>
                      <a:prstDash val="solid"/>
                      <a:round/>
                      <a:headEnd type="none" w="med" len="med"/>
                      <a:tailEnd type="none" w="med" len="med"/>
                    </a:lnT>
                    <a:lnB w="12700" cap="flat" cmpd="sng" algn="ctr">
                      <a:solidFill>
                        <a:srgbClr val="100490"/>
                      </a:solidFill>
                      <a:prstDash val="solid"/>
                      <a:round/>
                      <a:headEnd type="none" w="med" len="med"/>
                      <a:tailEnd type="none" w="med" len="med"/>
                    </a:lnB>
                    <a:solidFill>
                      <a:srgbClr val="FFFFFF"/>
                    </a:solidFill>
                  </a:tcPr>
                </a:tc>
                <a:tc>
                  <a:txBody>
                    <a:bodyPr/>
                    <a:lstStyle/>
                    <a:p>
                      <a:r>
                        <a:rPr lang="en-US" sz="1500">
                          <a:effectLst/>
                        </a:rPr>
                        <a:t>59.25%</a:t>
                      </a:r>
                    </a:p>
                  </a:txBody>
                  <a:tcPr marL="66803" marR="66803" marT="9278" marB="9278" anchor="ctr">
                    <a:lnL w="12700" cap="flat" cmpd="sng" algn="ctr">
                      <a:solidFill>
                        <a:srgbClr val="D0E68F"/>
                      </a:solidFill>
                      <a:prstDash val="solid"/>
                      <a:round/>
                      <a:headEnd type="none" w="med" len="med"/>
                      <a:tailEnd type="none" w="med" len="med"/>
                    </a:lnL>
                    <a:lnR w="12700" cap="flat" cmpd="sng" algn="ctr">
                      <a:solidFill>
                        <a:srgbClr val="90E98F"/>
                      </a:solidFill>
                      <a:prstDash val="solid"/>
                      <a:round/>
                      <a:headEnd type="none" w="med" len="med"/>
                      <a:tailEnd type="none" w="med" len="med"/>
                    </a:lnR>
                    <a:lnT w="12700" cap="flat" cmpd="sng" algn="ctr">
                      <a:solidFill>
                        <a:srgbClr val="D0E68F"/>
                      </a:solidFill>
                      <a:prstDash val="solid"/>
                      <a:round/>
                      <a:headEnd type="none" w="med" len="med"/>
                      <a:tailEnd type="none" w="med" len="med"/>
                    </a:lnT>
                    <a:lnB w="12700" cap="flat" cmpd="sng" algn="ctr">
                      <a:solidFill>
                        <a:srgbClr val="D00890"/>
                      </a:solidFill>
                      <a:prstDash val="solid"/>
                      <a:round/>
                      <a:headEnd type="none" w="med" len="med"/>
                      <a:tailEnd type="none" w="med" len="med"/>
                    </a:lnB>
                    <a:solidFill>
                      <a:srgbClr val="FFFFFF"/>
                    </a:solidFill>
                  </a:tcPr>
                </a:tc>
                <a:tc>
                  <a:txBody>
                    <a:bodyPr/>
                    <a:lstStyle/>
                    <a:p>
                      <a:r>
                        <a:rPr lang="en-US" sz="1500">
                          <a:effectLst/>
                        </a:rPr>
                        <a:t>51.47%</a:t>
                      </a:r>
                    </a:p>
                  </a:txBody>
                  <a:tcPr marL="66803" marR="66803" marT="9278" marB="9278" anchor="ctr">
                    <a:lnL w="12700" cap="flat" cmpd="sng" algn="ctr">
                      <a:solidFill>
                        <a:srgbClr val="90E98F"/>
                      </a:solidFill>
                      <a:prstDash val="solid"/>
                      <a:round/>
                      <a:headEnd type="none" w="med" len="med"/>
                      <a:tailEnd type="none" w="med" len="med"/>
                    </a:lnL>
                    <a:lnR w="12700" cap="flat" cmpd="sng" algn="ctr">
                      <a:solidFill>
                        <a:srgbClr val="90E88F"/>
                      </a:solidFill>
                      <a:prstDash val="solid"/>
                      <a:round/>
                      <a:headEnd type="none" w="med" len="med"/>
                      <a:tailEnd type="none" w="med" len="med"/>
                    </a:lnR>
                    <a:lnT w="12700" cap="flat" cmpd="sng" algn="ctr">
                      <a:solidFill>
                        <a:srgbClr val="90E98F"/>
                      </a:solidFill>
                      <a:prstDash val="solid"/>
                      <a:round/>
                      <a:headEnd type="none" w="med" len="med"/>
                      <a:tailEnd type="none" w="med" len="med"/>
                    </a:lnT>
                    <a:lnB w="12700" cap="flat" cmpd="sng" algn="ctr">
                      <a:solidFill>
                        <a:srgbClr val="10FD8F"/>
                      </a:solidFill>
                      <a:prstDash val="solid"/>
                      <a:round/>
                      <a:headEnd type="none" w="med" len="med"/>
                      <a:tailEnd type="none" w="med" len="med"/>
                    </a:lnB>
                    <a:solidFill>
                      <a:srgbClr val="FFFFFF"/>
                    </a:solidFill>
                  </a:tcPr>
                </a:tc>
                <a:tc>
                  <a:txBody>
                    <a:bodyPr/>
                    <a:lstStyle/>
                    <a:p>
                      <a:r>
                        <a:rPr lang="en-US" sz="1500">
                          <a:effectLst/>
                        </a:rPr>
                        <a:t>54.69%</a:t>
                      </a:r>
                    </a:p>
                  </a:txBody>
                  <a:tcPr marL="66803" marR="66803" marT="9278" marB="9278" anchor="ctr">
                    <a:lnL w="12700" cap="flat" cmpd="sng" algn="ctr">
                      <a:solidFill>
                        <a:srgbClr val="90E88F"/>
                      </a:solidFill>
                      <a:prstDash val="solid"/>
                      <a:round/>
                      <a:headEnd type="none" w="med" len="med"/>
                      <a:tailEnd type="none" w="med" len="med"/>
                    </a:lnL>
                    <a:lnR w="12700" cap="flat" cmpd="sng" algn="ctr">
                      <a:solidFill>
                        <a:srgbClr val="10F48F"/>
                      </a:solidFill>
                      <a:prstDash val="solid"/>
                      <a:round/>
                      <a:headEnd type="none" w="med" len="med"/>
                      <a:tailEnd type="none" w="med" len="med"/>
                    </a:lnR>
                    <a:lnT w="12700" cap="flat" cmpd="sng" algn="ctr">
                      <a:solidFill>
                        <a:srgbClr val="90E88F"/>
                      </a:solidFill>
                      <a:prstDash val="solid"/>
                      <a:round/>
                      <a:headEnd type="none" w="med" len="med"/>
                      <a:tailEnd type="none" w="med" len="med"/>
                    </a:lnT>
                    <a:lnB w="12700" cap="flat" cmpd="sng" algn="ctr">
                      <a:solidFill>
                        <a:srgbClr val="90FC8F"/>
                      </a:solidFill>
                      <a:prstDash val="solid"/>
                      <a:round/>
                      <a:headEnd type="none" w="med" len="med"/>
                      <a:tailEnd type="none" w="med" len="med"/>
                    </a:lnB>
                    <a:solidFill>
                      <a:srgbClr val="FFFFFF"/>
                    </a:solidFill>
                  </a:tcPr>
                </a:tc>
                <a:tc>
                  <a:txBody>
                    <a:bodyPr/>
                    <a:lstStyle/>
                    <a:p>
                      <a:r>
                        <a:rPr lang="en-US" sz="1500">
                          <a:effectLst/>
                        </a:rPr>
                        <a:t>53.35%</a:t>
                      </a:r>
                    </a:p>
                  </a:txBody>
                  <a:tcPr marL="66803" marR="66803" marT="9278" marB="9278" anchor="ctr">
                    <a:lnL w="12700" cap="flat" cmpd="sng" algn="ctr">
                      <a:solidFill>
                        <a:srgbClr val="10F48F"/>
                      </a:solidFill>
                      <a:prstDash val="solid"/>
                      <a:round/>
                      <a:headEnd type="none" w="med" len="med"/>
                      <a:tailEnd type="none" w="med" len="med"/>
                    </a:lnL>
                    <a:lnR w="12700" cap="flat" cmpd="sng" algn="ctr">
                      <a:solidFill>
                        <a:srgbClr val="90F78F"/>
                      </a:solidFill>
                      <a:prstDash val="solid"/>
                      <a:round/>
                      <a:headEnd type="none" w="med" len="med"/>
                      <a:tailEnd type="none" w="med" len="med"/>
                    </a:lnR>
                    <a:lnT w="12700" cap="flat" cmpd="sng" algn="ctr">
                      <a:solidFill>
                        <a:srgbClr val="10F48F"/>
                      </a:solidFill>
                      <a:prstDash val="solid"/>
                      <a:round/>
                      <a:headEnd type="none" w="med" len="med"/>
                      <a:tailEnd type="none" w="med" len="med"/>
                    </a:lnT>
                    <a:lnB w="12700" cap="flat" cmpd="sng" algn="ctr">
                      <a:solidFill>
                        <a:srgbClr val="90FD8F"/>
                      </a:solidFill>
                      <a:prstDash val="solid"/>
                      <a:round/>
                      <a:headEnd type="none" w="med" len="med"/>
                      <a:tailEnd type="none" w="med" len="med"/>
                    </a:lnB>
                    <a:solidFill>
                      <a:srgbClr val="FFFFFF"/>
                    </a:solidFill>
                  </a:tcPr>
                </a:tc>
                <a:tc>
                  <a:txBody>
                    <a:bodyPr/>
                    <a:lstStyle/>
                    <a:p>
                      <a:r>
                        <a:rPr lang="en-US" sz="1500">
                          <a:effectLst/>
                        </a:rPr>
                        <a:t>46.65%</a:t>
                      </a:r>
                    </a:p>
                  </a:txBody>
                  <a:tcPr marL="66803" marR="66803" marT="9278" marB="9278" anchor="ctr">
                    <a:lnL w="12700" cap="flat" cmpd="sng" algn="ctr">
                      <a:solidFill>
                        <a:srgbClr val="90F78F"/>
                      </a:solidFill>
                      <a:prstDash val="solid"/>
                      <a:round/>
                      <a:headEnd type="none" w="med" len="med"/>
                      <a:tailEnd type="none" w="med" len="med"/>
                    </a:lnL>
                    <a:lnR w="12700" cap="flat" cmpd="sng" algn="ctr">
                      <a:solidFill>
                        <a:srgbClr val="10EC8F"/>
                      </a:solidFill>
                      <a:prstDash val="solid"/>
                      <a:round/>
                      <a:headEnd type="none" w="med" len="med"/>
                      <a:tailEnd type="none" w="med" len="med"/>
                    </a:lnR>
                    <a:lnT w="12700" cap="flat" cmpd="sng" algn="ctr">
                      <a:solidFill>
                        <a:srgbClr val="90F78F"/>
                      </a:solidFill>
                      <a:prstDash val="solid"/>
                      <a:round/>
                      <a:headEnd type="none" w="med" len="med"/>
                      <a:tailEnd type="none" w="med" len="med"/>
                    </a:lnT>
                    <a:lnB w="12700" cap="flat" cmpd="sng" algn="ctr">
                      <a:solidFill>
                        <a:srgbClr val="901690"/>
                      </a:solidFill>
                      <a:prstDash val="solid"/>
                      <a:round/>
                      <a:headEnd type="none" w="med" len="med"/>
                      <a:tailEnd type="none" w="med" len="med"/>
                    </a:lnB>
                    <a:solidFill>
                      <a:srgbClr val="FFFFFF"/>
                    </a:solidFill>
                  </a:tcPr>
                </a:tc>
                <a:tc>
                  <a:txBody>
                    <a:bodyPr/>
                    <a:lstStyle/>
                    <a:p>
                      <a:r>
                        <a:rPr lang="en-US" sz="1500" b="1" dirty="0">
                          <a:solidFill>
                            <a:schemeClr val="accent3">
                              <a:lumMod val="75000"/>
                            </a:schemeClr>
                          </a:solidFill>
                          <a:effectLst/>
                        </a:rPr>
                        <a:t>88.2%</a:t>
                      </a:r>
                    </a:p>
                  </a:txBody>
                  <a:tcPr marL="66803" marR="66803" marT="9278" marB="9278" anchor="ctr">
                    <a:lnL w="12700" cap="flat" cmpd="sng" algn="ctr">
                      <a:solidFill>
                        <a:srgbClr val="10EC8F"/>
                      </a:solidFill>
                      <a:prstDash val="solid"/>
                      <a:round/>
                      <a:headEnd type="none" w="med" len="med"/>
                      <a:tailEnd type="none" w="med" len="med"/>
                    </a:lnL>
                    <a:lnR w="6350" cap="flat" cmpd="sng" algn="ctr">
                      <a:solidFill>
                        <a:srgbClr val="10EC8F"/>
                      </a:solidFill>
                      <a:prstDash val="solid"/>
                      <a:round/>
                      <a:headEnd type="none" w="med" len="med"/>
                      <a:tailEnd type="none" w="med" len="med"/>
                    </a:lnR>
                    <a:lnT w="12700" cap="flat" cmpd="sng" algn="ctr">
                      <a:solidFill>
                        <a:srgbClr val="10EC8F"/>
                      </a:solidFill>
                      <a:prstDash val="solid"/>
                      <a:round/>
                      <a:headEnd type="none" w="med" len="med"/>
                      <a:tailEnd type="none" w="med" len="med"/>
                    </a:lnT>
                    <a:lnB w="12700" cap="flat" cmpd="sng" algn="ctr">
                      <a:solidFill>
                        <a:srgbClr val="901790"/>
                      </a:solidFill>
                      <a:prstDash val="solid"/>
                      <a:round/>
                      <a:headEnd type="none" w="med" len="med"/>
                      <a:tailEnd type="none" w="med" len="med"/>
                    </a:lnB>
                    <a:solidFill>
                      <a:srgbClr val="FFFFFF"/>
                    </a:solidFill>
                  </a:tcPr>
                </a:tc>
                <a:extLst>
                  <a:ext uri="{0D108BD9-81ED-4DB2-BD59-A6C34878D82A}">
                    <a16:rowId xmlns:a16="http://schemas.microsoft.com/office/drawing/2014/main" val="4273275685"/>
                  </a:ext>
                </a:extLst>
              </a:tr>
              <a:tr h="438557">
                <a:tc>
                  <a:txBody>
                    <a:bodyPr/>
                    <a:lstStyle/>
                    <a:p>
                      <a:r>
                        <a:rPr lang="en-US" sz="1500" b="1">
                          <a:effectLst/>
                        </a:rPr>
                        <a:t>F1 Score</a:t>
                      </a:r>
                    </a:p>
                  </a:txBody>
                  <a:tcPr marL="66803" marR="66803" marT="9278" marB="9278" anchor="ctr">
                    <a:lnL w="12700" cap="flat" cmpd="sng" algn="ctr">
                      <a:solidFill>
                        <a:srgbClr val="D0F28F"/>
                      </a:solidFill>
                      <a:prstDash val="solid"/>
                      <a:round/>
                      <a:headEnd type="none" w="med" len="med"/>
                      <a:tailEnd type="none" w="med" len="med"/>
                    </a:lnL>
                    <a:lnR w="12700" cap="flat" cmpd="sng" algn="ctr">
                      <a:solidFill>
                        <a:srgbClr val="D0EB8F"/>
                      </a:solidFill>
                      <a:prstDash val="solid"/>
                      <a:round/>
                      <a:headEnd type="none" w="med" len="med"/>
                      <a:tailEnd type="none" w="med" len="med"/>
                    </a:lnR>
                    <a:lnT w="12700" cap="flat" cmpd="sng" algn="ctr">
                      <a:solidFill>
                        <a:srgbClr val="D0F28F"/>
                      </a:solidFill>
                      <a:prstDash val="solid"/>
                      <a:round/>
                      <a:headEnd type="none" w="med" len="med"/>
                      <a:tailEnd type="none" w="med" len="med"/>
                    </a:lnT>
                    <a:lnB w="12700" cap="flat" cmpd="sng" algn="ctr">
                      <a:solidFill>
                        <a:srgbClr val="501390"/>
                      </a:solidFill>
                      <a:prstDash val="solid"/>
                      <a:round/>
                      <a:headEnd type="none" w="med" len="med"/>
                      <a:tailEnd type="none" w="med" len="med"/>
                    </a:lnB>
                    <a:solidFill>
                      <a:srgbClr val="FFFFFF"/>
                    </a:solidFill>
                  </a:tcPr>
                </a:tc>
                <a:tc>
                  <a:txBody>
                    <a:bodyPr/>
                    <a:lstStyle/>
                    <a:p>
                      <a:r>
                        <a:rPr lang="en-US" sz="1500">
                          <a:effectLst/>
                        </a:rPr>
                        <a:t>63.01%</a:t>
                      </a:r>
                    </a:p>
                  </a:txBody>
                  <a:tcPr marL="66803" marR="66803" marT="9278" marB="9278" anchor="ctr">
                    <a:lnL w="12700" cap="flat" cmpd="sng" algn="ctr">
                      <a:solidFill>
                        <a:srgbClr val="D0EB8F"/>
                      </a:solidFill>
                      <a:prstDash val="solid"/>
                      <a:round/>
                      <a:headEnd type="none" w="med" len="med"/>
                      <a:tailEnd type="none" w="med" len="med"/>
                    </a:lnL>
                    <a:lnR w="12700" cap="flat" cmpd="sng" algn="ctr">
                      <a:solidFill>
                        <a:srgbClr val="D0F18F"/>
                      </a:solidFill>
                      <a:prstDash val="solid"/>
                      <a:round/>
                      <a:headEnd type="none" w="med" len="med"/>
                      <a:tailEnd type="none" w="med" len="med"/>
                    </a:lnR>
                    <a:lnT w="12700" cap="flat" cmpd="sng" algn="ctr">
                      <a:solidFill>
                        <a:srgbClr val="D0EB8F"/>
                      </a:solidFill>
                      <a:prstDash val="solid"/>
                      <a:round/>
                      <a:headEnd type="none" w="med" len="med"/>
                      <a:tailEnd type="none" w="med" len="med"/>
                    </a:lnT>
                    <a:lnB w="12700" cap="flat" cmpd="sng" algn="ctr">
                      <a:solidFill>
                        <a:srgbClr val="900E90"/>
                      </a:solidFill>
                      <a:prstDash val="solid"/>
                      <a:round/>
                      <a:headEnd type="none" w="med" len="med"/>
                      <a:tailEnd type="none" w="med" len="med"/>
                    </a:lnB>
                    <a:solidFill>
                      <a:srgbClr val="FFFFFF"/>
                    </a:solidFill>
                  </a:tcPr>
                </a:tc>
                <a:tc>
                  <a:txBody>
                    <a:bodyPr/>
                    <a:lstStyle/>
                    <a:p>
                      <a:r>
                        <a:rPr lang="en-US" sz="1500">
                          <a:effectLst/>
                        </a:rPr>
                        <a:t>60.83%</a:t>
                      </a:r>
                    </a:p>
                  </a:txBody>
                  <a:tcPr marL="66803" marR="66803" marT="9278" marB="9278" anchor="ctr">
                    <a:lnL w="12700" cap="flat" cmpd="sng" algn="ctr">
                      <a:solidFill>
                        <a:srgbClr val="D0F18F"/>
                      </a:solidFill>
                      <a:prstDash val="solid"/>
                      <a:round/>
                      <a:headEnd type="none" w="med" len="med"/>
                      <a:tailEnd type="none" w="med" len="med"/>
                    </a:lnL>
                    <a:lnR w="12700" cap="flat" cmpd="sng" algn="ctr">
                      <a:solidFill>
                        <a:srgbClr val="100490"/>
                      </a:solidFill>
                      <a:prstDash val="solid"/>
                      <a:round/>
                      <a:headEnd type="none" w="med" len="med"/>
                      <a:tailEnd type="none" w="med" len="med"/>
                    </a:lnR>
                    <a:lnT w="12700" cap="flat" cmpd="sng" algn="ctr">
                      <a:solidFill>
                        <a:srgbClr val="D0F18F"/>
                      </a:solidFill>
                      <a:prstDash val="solid"/>
                      <a:round/>
                      <a:headEnd type="none" w="med" len="med"/>
                      <a:tailEnd type="none" w="med" len="med"/>
                    </a:lnT>
                    <a:lnB w="12700" cap="flat" cmpd="sng" algn="ctr">
                      <a:solidFill>
                        <a:srgbClr val="900D90"/>
                      </a:solidFill>
                      <a:prstDash val="solid"/>
                      <a:round/>
                      <a:headEnd type="none" w="med" len="med"/>
                      <a:tailEnd type="none" w="med" len="med"/>
                    </a:lnB>
                    <a:solidFill>
                      <a:srgbClr val="FFFFFF"/>
                    </a:solidFill>
                  </a:tcPr>
                </a:tc>
                <a:tc>
                  <a:txBody>
                    <a:bodyPr/>
                    <a:lstStyle/>
                    <a:p>
                      <a:r>
                        <a:rPr lang="en-US" sz="1500">
                          <a:effectLst/>
                        </a:rPr>
                        <a:t>59.63%</a:t>
                      </a:r>
                    </a:p>
                  </a:txBody>
                  <a:tcPr marL="66803" marR="66803" marT="9278" marB="9278" anchor="ctr">
                    <a:lnL w="12700" cap="flat" cmpd="sng" algn="ctr">
                      <a:solidFill>
                        <a:srgbClr val="100490"/>
                      </a:solidFill>
                      <a:prstDash val="solid"/>
                      <a:round/>
                      <a:headEnd type="none" w="med" len="med"/>
                      <a:tailEnd type="none" w="med" len="med"/>
                    </a:lnL>
                    <a:lnR w="12700" cap="flat" cmpd="sng" algn="ctr">
                      <a:solidFill>
                        <a:srgbClr val="D00890"/>
                      </a:solidFill>
                      <a:prstDash val="solid"/>
                      <a:round/>
                      <a:headEnd type="none" w="med" len="med"/>
                      <a:tailEnd type="none" w="med" len="med"/>
                    </a:lnR>
                    <a:lnT w="12700" cap="flat" cmpd="sng" algn="ctr">
                      <a:solidFill>
                        <a:srgbClr val="100490"/>
                      </a:solidFill>
                      <a:prstDash val="solid"/>
                      <a:round/>
                      <a:headEnd type="none" w="med" len="med"/>
                      <a:tailEnd type="none" w="med" len="med"/>
                    </a:lnT>
                    <a:lnB w="12700" cap="flat" cmpd="sng" algn="ctr">
                      <a:solidFill>
                        <a:srgbClr val="100C90"/>
                      </a:solidFill>
                      <a:prstDash val="solid"/>
                      <a:round/>
                      <a:headEnd type="none" w="med" len="med"/>
                      <a:tailEnd type="none" w="med" len="med"/>
                    </a:lnB>
                    <a:solidFill>
                      <a:srgbClr val="FFFFFF"/>
                    </a:solidFill>
                  </a:tcPr>
                </a:tc>
                <a:tc>
                  <a:txBody>
                    <a:bodyPr/>
                    <a:lstStyle/>
                    <a:p>
                      <a:r>
                        <a:rPr lang="en-US" sz="1500" b="1" dirty="0">
                          <a:solidFill>
                            <a:schemeClr val="accent3">
                              <a:lumMod val="75000"/>
                            </a:schemeClr>
                          </a:solidFill>
                          <a:effectLst/>
                        </a:rPr>
                        <a:t>63.78%</a:t>
                      </a:r>
                    </a:p>
                  </a:txBody>
                  <a:tcPr marL="66803" marR="66803" marT="9278" marB="9278" anchor="ctr">
                    <a:lnL w="12700" cap="flat" cmpd="sng" algn="ctr">
                      <a:solidFill>
                        <a:srgbClr val="D00890"/>
                      </a:solidFill>
                      <a:prstDash val="solid"/>
                      <a:round/>
                      <a:headEnd type="none" w="med" len="med"/>
                      <a:tailEnd type="none" w="med" len="med"/>
                    </a:lnL>
                    <a:lnR w="12700" cap="flat" cmpd="sng" algn="ctr">
                      <a:solidFill>
                        <a:srgbClr val="10FD8F"/>
                      </a:solidFill>
                      <a:prstDash val="solid"/>
                      <a:round/>
                      <a:headEnd type="none" w="med" len="med"/>
                      <a:tailEnd type="none" w="med" len="med"/>
                    </a:lnR>
                    <a:lnT w="12700" cap="flat" cmpd="sng" algn="ctr">
                      <a:solidFill>
                        <a:srgbClr val="D00890"/>
                      </a:solidFill>
                      <a:prstDash val="solid"/>
                      <a:round/>
                      <a:headEnd type="none" w="med" len="med"/>
                      <a:tailEnd type="none" w="med" len="med"/>
                    </a:lnT>
                    <a:lnB w="12700" cap="flat" cmpd="sng" algn="ctr">
                      <a:solidFill>
                        <a:srgbClr val="D03890"/>
                      </a:solidFill>
                      <a:prstDash val="solid"/>
                      <a:round/>
                      <a:headEnd type="none" w="med" len="med"/>
                      <a:tailEnd type="none" w="med" len="med"/>
                    </a:lnB>
                    <a:solidFill>
                      <a:srgbClr val="FFFFFF"/>
                    </a:solidFill>
                  </a:tcPr>
                </a:tc>
                <a:tc>
                  <a:txBody>
                    <a:bodyPr/>
                    <a:lstStyle/>
                    <a:p>
                      <a:r>
                        <a:rPr lang="en-US" sz="1500">
                          <a:effectLst/>
                        </a:rPr>
                        <a:t>58.81%</a:t>
                      </a:r>
                    </a:p>
                  </a:txBody>
                  <a:tcPr marL="66803" marR="66803" marT="9278" marB="9278" anchor="ctr">
                    <a:lnL w="12700" cap="flat" cmpd="sng" algn="ctr">
                      <a:solidFill>
                        <a:srgbClr val="10FD8F"/>
                      </a:solidFill>
                      <a:prstDash val="solid"/>
                      <a:round/>
                      <a:headEnd type="none" w="med" len="med"/>
                      <a:tailEnd type="none" w="med" len="med"/>
                    </a:lnL>
                    <a:lnR w="12700" cap="flat" cmpd="sng" algn="ctr">
                      <a:solidFill>
                        <a:srgbClr val="90FC8F"/>
                      </a:solidFill>
                      <a:prstDash val="solid"/>
                      <a:round/>
                      <a:headEnd type="none" w="med" len="med"/>
                      <a:tailEnd type="none" w="med" len="med"/>
                    </a:lnR>
                    <a:lnT w="12700" cap="flat" cmpd="sng" algn="ctr">
                      <a:solidFill>
                        <a:srgbClr val="10FD8F"/>
                      </a:solidFill>
                      <a:prstDash val="solid"/>
                      <a:round/>
                      <a:headEnd type="none" w="med" len="med"/>
                      <a:tailEnd type="none" w="med" len="med"/>
                    </a:lnT>
                    <a:lnB w="12700" cap="flat" cmpd="sng" algn="ctr">
                      <a:solidFill>
                        <a:srgbClr val="103690"/>
                      </a:solidFill>
                      <a:prstDash val="solid"/>
                      <a:round/>
                      <a:headEnd type="none" w="med" len="med"/>
                      <a:tailEnd type="none" w="med" len="med"/>
                    </a:lnB>
                    <a:solidFill>
                      <a:srgbClr val="FFFFFF"/>
                    </a:solidFill>
                  </a:tcPr>
                </a:tc>
                <a:tc>
                  <a:txBody>
                    <a:bodyPr/>
                    <a:lstStyle/>
                    <a:p>
                      <a:r>
                        <a:rPr lang="en-US" sz="1500">
                          <a:effectLst/>
                        </a:rPr>
                        <a:t>60.9%</a:t>
                      </a:r>
                    </a:p>
                  </a:txBody>
                  <a:tcPr marL="66803" marR="66803" marT="9278" marB="9278" anchor="ctr">
                    <a:lnL w="12700" cap="flat" cmpd="sng" algn="ctr">
                      <a:solidFill>
                        <a:srgbClr val="90FC8F"/>
                      </a:solidFill>
                      <a:prstDash val="solid"/>
                      <a:round/>
                      <a:headEnd type="none" w="med" len="med"/>
                      <a:tailEnd type="none" w="med" len="med"/>
                    </a:lnL>
                    <a:lnR w="12700" cap="flat" cmpd="sng" algn="ctr">
                      <a:solidFill>
                        <a:srgbClr val="90FD8F"/>
                      </a:solidFill>
                      <a:prstDash val="solid"/>
                      <a:round/>
                      <a:headEnd type="none" w="med" len="med"/>
                      <a:tailEnd type="none" w="med" len="med"/>
                    </a:lnR>
                    <a:lnT w="12700" cap="flat" cmpd="sng" algn="ctr">
                      <a:solidFill>
                        <a:srgbClr val="90FC8F"/>
                      </a:solidFill>
                      <a:prstDash val="solid"/>
                      <a:round/>
                      <a:headEnd type="none" w="med" len="med"/>
                      <a:tailEnd type="none" w="med" len="med"/>
                    </a:lnT>
                    <a:lnB w="12700" cap="flat" cmpd="sng" algn="ctr">
                      <a:solidFill>
                        <a:srgbClr val="102F90"/>
                      </a:solidFill>
                      <a:prstDash val="solid"/>
                      <a:round/>
                      <a:headEnd type="none" w="med" len="med"/>
                      <a:tailEnd type="none" w="med" len="med"/>
                    </a:lnB>
                    <a:solidFill>
                      <a:srgbClr val="FFFFFF"/>
                    </a:solidFill>
                  </a:tcPr>
                </a:tc>
                <a:tc>
                  <a:txBody>
                    <a:bodyPr/>
                    <a:lstStyle/>
                    <a:p>
                      <a:r>
                        <a:rPr lang="en-US" sz="1500">
                          <a:effectLst/>
                        </a:rPr>
                        <a:t>55.9%</a:t>
                      </a:r>
                    </a:p>
                  </a:txBody>
                  <a:tcPr marL="66803" marR="66803" marT="9278" marB="9278" anchor="ctr">
                    <a:lnL w="12700" cap="flat" cmpd="sng" algn="ctr">
                      <a:solidFill>
                        <a:srgbClr val="90FD8F"/>
                      </a:solidFill>
                      <a:prstDash val="solid"/>
                      <a:round/>
                      <a:headEnd type="none" w="med" len="med"/>
                      <a:tailEnd type="none" w="med" len="med"/>
                    </a:lnL>
                    <a:lnR w="12700" cap="flat" cmpd="sng" algn="ctr">
                      <a:solidFill>
                        <a:srgbClr val="901690"/>
                      </a:solidFill>
                      <a:prstDash val="solid"/>
                      <a:round/>
                      <a:headEnd type="none" w="med" len="med"/>
                      <a:tailEnd type="none" w="med" len="med"/>
                    </a:lnR>
                    <a:lnT w="12700" cap="flat" cmpd="sng" algn="ctr">
                      <a:solidFill>
                        <a:srgbClr val="90FD8F"/>
                      </a:solidFill>
                      <a:prstDash val="solid"/>
                      <a:round/>
                      <a:headEnd type="none" w="med" len="med"/>
                      <a:tailEnd type="none" w="med" len="med"/>
                    </a:lnT>
                    <a:lnB w="12700" cap="flat" cmpd="sng" algn="ctr">
                      <a:solidFill>
                        <a:srgbClr val="903490"/>
                      </a:solidFill>
                      <a:prstDash val="solid"/>
                      <a:round/>
                      <a:headEnd type="none" w="med" len="med"/>
                      <a:tailEnd type="none" w="med" len="med"/>
                    </a:lnB>
                    <a:solidFill>
                      <a:srgbClr val="FFFFFF"/>
                    </a:solidFill>
                  </a:tcPr>
                </a:tc>
                <a:tc>
                  <a:txBody>
                    <a:bodyPr/>
                    <a:lstStyle/>
                    <a:p>
                      <a:r>
                        <a:rPr lang="en-US" sz="1500">
                          <a:effectLst/>
                        </a:rPr>
                        <a:t>52.1%</a:t>
                      </a:r>
                    </a:p>
                  </a:txBody>
                  <a:tcPr marL="66803" marR="66803" marT="9278" marB="9278" anchor="ctr">
                    <a:lnL w="12700" cap="flat" cmpd="sng" algn="ctr">
                      <a:solidFill>
                        <a:srgbClr val="901690"/>
                      </a:solidFill>
                      <a:prstDash val="solid"/>
                      <a:round/>
                      <a:headEnd type="none" w="med" len="med"/>
                      <a:tailEnd type="none" w="med" len="med"/>
                    </a:lnL>
                    <a:lnR w="12700" cap="flat" cmpd="sng" algn="ctr">
                      <a:solidFill>
                        <a:srgbClr val="901790"/>
                      </a:solidFill>
                      <a:prstDash val="solid"/>
                      <a:round/>
                      <a:headEnd type="none" w="med" len="med"/>
                      <a:tailEnd type="none" w="med" len="med"/>
                    </a:lnR>
                    <a:lnT w="12700" cap="flat" cmpd="sng" algn="ctr">
                      <a:solidFill>
                        <a:srgbClr val="901690"/>
                      </a:solidFill>
                      <a:prstDash val="solid"/>
                      <a:round/>
                      <a:headEnd type="none" w="med" len="med"/>
                      <a:tailEnd type="none" w="med" len="med"/>
                    </a:lnT>
                    <a:lnB w="12700" cap="flat" cmpd="sng" algn="ctr">
                      <a:solidFill>
                        <a:srgbClr val="504F90"/>
                      </a:solidFill>
                      <a:prstDash val="solid"/>
                      <a:round/>
                      <a:headEnd type="none" w="med" len="med"/>
                      <a:tailEnd type="none" w="med" len="med"/>
                    </a:lnB>
                    <a:solidFill>
                      <a:srgbClr val="FFFFFF"/>
                    </a:solidFill>
                  </a:tcPr>
                </a:tc>
                <a:tc>
                  <a:txBody>
                    <a:bodyPr/>
                    <a:lstStyle/>
                    <a:p>
                      <a:r>
                        <a:rPr lang="en-US" sz="1500" dirty="0">
                          <a:effectLst/>
                        </a:rPr>
                        <a:t>59.49%</a:t>
                      </a:r>
                    </a:p>
                  </a:txBody>
                  <a:tcPr marL="66803" marR="66803" marT="9278" marB="9278" anchor="ctr">
                    <a:lnL w="12700" cap="flat" cmpd="sng" algn="ctr">
                      <a:solidFill>
                        <a:srgbClr val="901790"/>
                      </a:solidFill>
                      <a:prstDash val="solid"/>
                      <a:round/>
                      <a:headEnd type="none" w="med" len="med"/>
                      <a:tailEnd type="none" w="med" len="med"/>
                    </a:lnL>
                    <a:lnR w="6350" cap="flat" cmpd="sng" algn="ctr">
                      <a:solidFill>
                        <a:srgbClr val="901790"/>
                      </a:solidFill>
                      <a:prstDash val="solid"/>
                      <a:round/>
                      <a:headEnd type="none" w="med" len="med"/>
                      <a:tailEnd type="none" w="med" len="med"/>
                    </a:lnR>
                    <a:lnT w="12700" cap="flat" cmpd="sng" algn="ctr">
                      <a:solidFill>
                        <a:srgbClr val="901790"/>
                      </a:solidFill>
                      <a:prstDash val="solid"/>
                      <a:round/>
                      <a:headEnd type="none" w="med" len="med"/>
                      <a:tailEnd type="none" w="med" len="med"/>
                    </a:lnT>
                    <a:lnB w="12700" cap="flat" cmpd="sng" algn="ctr">
                      <a:solidFill>
                        <a:srgbClr val="905390"/>
                      </a:solidFill>
                      <a:prstDash val="solid"/>
                      <a:round/>
                      <a:headEnd type="none" w="med" len="med"/>
                      <a:tailEnd type="none" w="med" len="med"/>
                    </a:lnB>
                    <a:solidFill>
                      <a:srgbClr val="FFFFFF"/>
                    </a:solidFill>
                  </a:tcPr>
                </a:tc>
                <a:extLst>
                  <a:ext uri="{0D108BD9-81ED-4DB2-BD59-A6C34878D82A}">
                    <a16:rowId xmlns:a16="http://schemas.microsoft.com/office/drawing/2014/main" val="844363426"/>
                  </a:ext>
                </a:extLst>
              </a:tr>
              <a:tr h="438557">
                <a:tc>
                  <a:txBody>
                    <a:bodyPr/>
                    <a:lstStyle/>
                    <a:p>
                      <a:r>
                        <a:rPr lang="en-US" sz="1500" b="1">
                          <a:effectLst/>
                        </a:rPr>
                        <a:t>ROC Score</a:t>
                      </a:r>
                    </a:p>
                  </a:txBody>
                  <a:tcPr marL="66803" marR="66803" marT="9278" marB="9278" anchor="ctr">
                    <a:lnL w="12700" cap="flat" cmpd="sng" algn="ctr">
                      <a:solidFill>
                        <a:srgbClr val="501390"/>
                      </a:solidFill>
                      <a:prstDash val="solid"/>
                      <a:round/>
                      <a:headEnd type="none" w="med" len="med"/>
                      <a:tailEnd type="none" w="med" len="med"/>
                    </a:lnL>
                    <a:lnR w="12700" cap="flat" cmpd="sng" algn="ctr">
                      <a:solidFill>
                        <a:srgbClr val="900E90"/>
                      </a:solidFill>
                      <a:prstDash val="solid"/>
                      <a:round/>
                      <a:headEnd type="none" w="med" len="med"/>
                      <a:tailEnd type="none" w="med" len="med"/>
                    </a:lnR>
                    <a:lnT w="12700" cap="flat" cmpd="sng" algn="ctr">
                      <a:solidFill>
                        <a:srgbClr val="501390"/>
                      </a:solidFill>
                      <a:prstDash val="solid"/>
                      <a:round/>
                      <a:headEnd type="none" w="med" len="med"/>
                      <a:tailEnd type="none" w="med" len="med"/>
                    </a:lnT>
                    <a:lnB w="6350" cap="flat" cmpd="sng" algn="ctr">
                      <a:solidFill>
                        <a:srgbClr val="501390"/>
                      </a:solidFill>
                      <a:prstDash val="solid"/>
                      <a:round/>
                      <a:headEnd type="none" w="med" len="med"/>
                      <a:tailEnd type="none" w="med" len="med"/>
                    </a:lnB>
                    <a:solidFill>
                      <a:srgbClr val="FFFFFF"/>
                    </a:solidFill>
                  </a:tcPr>
                </a:tc>
                <a:tc>
                  <a:txBody>
                    <a:bodyPr/>
                    <a:lstStyle/>
                    <a:p>
                      <a:r>
                        <a:rPr lang="en-US" sz="1500" dirty="0">
                          <a:effectLst/>
                        </a:rPr>
                        <a:t>74.35%</a:t>
                      </a:r>
                    </a:p>
                  </a:txBody>
                  <a:tcPr marL="66803" marR="66803" marT="9278" marB="9278" anchor="ctr">
                    <a:lnL w="12700" cap="flat" cmpd="sng" algn="ctr">
                      <a:solidFill>
                        <a:srgbClr val="900E90"/>
                      </a:solidFill>
                      <a:prstDash val="solid"/>
                      <a:round/>
                      <a:headEnd type="none" w="med" len="med"/>
                      <a:tailEnd type="none" w="med" len="med"/>
                    </a:lnL>
                    <a:lnR w="12700" cap="flat" cmpd="sng" algn="ctr">
                      <a:solidFill>
                        <a:srgbClr val="900D90"/>
                      </a:solidFill>
                      <a:prstDash val="solid"/>
                      <a:round/>
                      <a:headEnd type="none" w="med" len="med"/>
                      <a:tailEnd type="none" w="med" len="med"/>
                    </a:lnR>
                    <a:lnT w="12700" cap="flat" cmpd="sng" algn="ctr">
                      <a:solidFill>
                        <a:srgbClr val="900E90"/>
                      </a:solidFill>
                      <a:prstDash val="solid"/>
                      <a:round/>
                      <a:headEnd type="none" w="med" len="med"/>
                      <a:tailEnd type="none" w="med" len="med"/>
                    </a:lnT>
                    <a:lnB w="6350" cap="flat" cmpd="sng" algn="ctr">
                      <a:solidFill>
                        <a:srgbClr val="900E90"/>
                      </a:solidFill>
                      <a:prstDash val="solid"/>
                      <a:round/>
                      <a:headEnd type="none" w="med" len="med"/>
                      <a:tailEnd type="none" w="med" len="med"/>
                    </a:lnB>
                    <a:solidFill>
                      <a:srgbClr val="FFFFFF"/>
                    </a:solidFill>
                  </a:tcPr>
                </a:tc>
                <a:tc>
                  <a:txBody>
                    <a:bodyPr/>
                    <a:lstStyle/>
                    <a:p>
                      <a:r>
                        <a:rPr lang="en-US" sz="1500">
                          <a:effectLst/>
                        </a:rPr>
                        <a:t>72.85%</a:t>
                      </a:r>
                    </a:p>
                  </a:txBody>
                  <a:tcPr marL="66803" marR="66803" marT="9278" marB="9278" anchor="ctr">
                    <a:lnL w="12700" cap="flat" cmpd="sng" algn="ctr">
                      <a:solidFill>
                        <a:srgbClr val="900D90"/>
                      </a:solidFill>
                      <a:prstDash val="solid"/>
                      <a:round/>
                      <a:headEnd type="none" w="med" len="med"/>
                      <a:tailEnd type="none" w="med" len="med"/>
                    </a:lnL>
                    <a:lnR w="12700" cap="flat" cmpd="sng" algn="ctr">
                      <a:solidFill>
                        <a:srgbClr val="100C90"/>
                      </a:solidFill>
                      <a:prstDash val="solid"/>
                      <a:round/>
                      <a:headEnd type="none" w="med" len="med"/>
                      <a:tailEnd type="none" w="med" len="med"/>
                    </a:lnR>
                    <a:lnT w="12700" cap="flat" cmpd="sng" algn="ctr">
                      <a:solidFill>
                        <a:srgbClr val="900D90"/>
                      </a:solidFill>
                      <a:prstDash val="solid"/>
                      <a:round/>
                      <a:headEnd type="none" w="med" len="med"/>
                      <a:tailEnd type="none" w="med" len="med"/>
                    </a:lnT>
                    <a:lnB w="6350" cap="flat" cmpd="sng" algn="ctr">
                      <a:solidFill>
                        <a:srgbClr val="900D90"/>
                      </a:solidFill>
                      <a:prstDash val="solid"/>
                      <a:round/>
                      <a:headEnd type="none" w="med" len="med"/>
                      <a:tailEnd type="none" w="med" len="med"/>
                    </a:lnB>
                    <a:solidFill>
                      <a:srgbClr val="FFFFFF"/>
                    </a:solidFill>
                  </a:tcPr>
                </a:tc>
                <a:tc>
                  <a:txBody>
                    <a:bodyPr/>
                    <a:lstStyle/>
                    <a:p>
                      <a:r>
                        <a:rPr lang="en-US" sz="1500" dirty="0">
                          <a:effectLst/>
                        </a:rPr>
                        <a:t>71.99%</a:t>
                      </a:r>
                    </a:p>
                  </a:txBody>
                  <a:tcPr marL="66803" marR="66803" marT="9278" marB="9278" anchor="ctr">
                    <a:lnL w="12700" cap="flat" cmpd="sng" algn="ctr">
                      <a:solidFill>
                        <a:srgbClr val="100C90"/>
                      </a:solidFill>
                      <a:prstDash val="solid"/>
                      <a:round/>
                      <a:headEnd type="none" w="med" len="med"/>
                      <a:tailEnd type="none" w="med" len="med"/>
                    </a:lnL>
                    <a:lnR w="12700" cap="flat" cmpd="sng" algn="ctr">
                      <a:solidFill>
                        <a:srgbClr val="D03890"/>
                      </a:solidFill>
                      <a:prstDash val="solid"/>
                      <a:round/>
                      <a:headEnd type="none" w="med" len="med"/>
                      <a:tailEnd type="none" w="med" len="med"/>
                    </a:lnR>
                    <a:lnT w="12700" cap="flat" cmpd="sng" algn="ctr">
                      <a:solidFill>
                        <a:srgbClr val="100C90"/>
                      </a:solidFill>
                      <a:prstDash val="solid"/>
                      <a:round/>
                      <a:headEnd type="none" w="med" len="med"/>
                      <a:tailEnd type="none" w="med" len="med"/>
                    </a:lnT>
                    <a:lnB w="6350" cap="flat" cmpd="sng" algn="ctr">
                      <a:solidFill>
                        <a:srgbClr val="100C90"/>
                      </a:solidFill>
                      <a:prstDash val="solid"/>
                      <a:round/>
                      <a:headEnd type="none" w="med" len="med"/>
                      <a:tailEnd type="none" w="med" len="med"/>
                    </a:lnB>
                    <a:solidFill>
                      <a:srgbClr val="FFFFFF"/>
                    </a:solidFill>
                  </a:tcPr>
                </a:tc>
                <a:tc>
                  <a:txBody>
                    <a:bodyPr/>
                    <a:lstStyle/>
                    <a:p>
                      <a:r>
                        <a:rPr lang="en-US" sz="1500" b="1" dirty="0">
                          <a:solidFill>
                            <a:schemeClr val="accent3">
                              <a:lumMod val="75000"/>
                            </a:schemeClr>
                          </a:solidFill>
                          <a:effectLst/>
                        </a:rPr>
                        <a:t>74.85%</a:t>
                      </a:r>
                    </a:p>
                  </a:txBody>
                  <a:tcPr marL="66803" marR="66803" marT="9278" marB="9278" anchor="ctr">
                    <a:lnL w="12700" cap="flat" cmpd="sng" algn="ctr">
                      <a:solidFill>
                        <a:srgbClr val="D03890"/>
                      </a:solidFill>
                      <a:prstDash val="solid"/>
                      <a:round/>
                      <a:headEnd type="none" w="med" len="med"/>
                      <a:tailEnd type="none" w="med" len="med"/>
                    </a:lnL>
                    <a:lnR w="12700" cap="flat" cmpd="sng" algn="ctr">
                      <a:solidFill>
                        <a:srgbClr val="103690"/>
                      </a:solidFill>
                      <a:prstDash val="solid"/>
                      <a:round/>
                      <a:headEnd type="none" w="med" len="med"/>
                      <a:tailEnd type="none" w="med" len="med"/>
                    </a:lnR>
                    <a:lnT w="12700" cap="flat" cmpd="sng" algn="ctr">
                      <a:solidFill>
                        <a:srgbClr val="D03890"/>
                      </a:solidFill>
                      <a:prstDash val="solid"/>
                      <a:round/>
                      <a:headEnd type="none" w="med" len="med"/>
                      <a:tailEnd type="none" w="med" len="med"/>
                    </a:lnT>
                    <a:lnB w="6350" cap="flat" cmpd="sng" algn="ctr">
                      <a:solidFill>
                        <a:srgbClr val="D03890"/>
                      </a:solidFill>
                      <a:prstDash val="solid"/>
                      <a:round/>
                      <a:headEnd type="none" w="med" len="med"/>
                      <a:tailEnd type="none" w="med" len="med"/>
                    </a:lnB>
                    <a:solidFill>
                      <a:srgbClr val="FFFFFF"/>
                    </a:solidFill>
                  </a:tcPr>
                </a:tc>
                <a:tc>
                  <a:txBody>
                    <a:bodyPr/>
                    <a:lstStyle/>
                    <a:p>
                      <a:r>
                        <a:rPr lang="en-US" sz="1500">
                          <a:effectLst/>
                        </a:rPr>
                        <a:t>71.49%</a:t>
                      </a:r>
                    </a:p>
                  </a:txBody>
                  <a:tcPr marL="66803" marR="66803" marT="9278" marB="9278" anchor="ctr">
                    <a:lnL w="12700" cap="flat" cmpd="sng" algn="ctr">
                      <a:solidFill>
                        <a:srgbClr val="103690"/>
                      </a:solidFill>
                      <a:prstDash val="solid"/>
                      <a:round/>
                      <a:headEnd type="none" w="med" len="med"/>
                      <a:tailEnd type="none" w="med" len="med"/>
                    </a:lnL>
                    <a:lnR w="12700" cap="flat" cmpd="sng" algn="ctr">
                      <a:solidFill>
                        <a:srgbClr val="102F90"/>
                      </a:solidFill>
                      <a:prstDash val="solid"/>
                      <a:round/>
                      <a:headEnd type="none" w="med" len="med"/>
                      <a:tailEnd type="none" w="med" len="med"/>
                    </a:lnR>
                    <a:lnT w="12700" cap="flat" cmpd="sng" algn="ctr">
                      <a:solidFill>
                        <a:srgbClr val="103690"/>
                      </a:solidFill>
                      <a:prstDash val="solid"/>
                      <a:round/>
                      <a:headEnd type="none" w="med" len="med"/>
                      <a:tailEnd type="none" w="med" len="med"/>
                    </a:lnT>
                    <a:lnB w="6350" cap="flat" cmpd="sng" algn="ctr">
                      <a:solidFill>
                        <a:srgbClr val="103690"/>
                      </a:solidFill>
                      <a:prstDash val="solid"/>
                      <a:round/>
                      <a:headEnd type="none" w="med" len="med"/>
                      <a:tailEnd type="none" w="med" len="med"/>
                    </a:lnB>
                    <a:solidFill>
                      <a:srgbClr val="FFFFFF"/>
                    </a:solidFill>
                  </a:tcPr>
                </a:tc>
                <a:tc>
                  <a:txBody>
                    <a:bodyPr/>
                    <a:lstStyle/>
                    <a:p>
                      <a:r>
                        <a:rPr lang="en-US" sz="1500">
                          <a:effectLst/>
                        </a:rPr>
                        <a:t>72.86%</a:t>
                      </a:r>
                    </a:p>
                  </a:txBody>
                  <a:tcPr marL="66803" marR="66803" marT="9278" marB="9278" anchor="ctr">
                    <a:lnL w="12700" cap="flat" cmpd="sng" algn="ctr">
                      <a:solidFill>
                        <a:srgbClr val="102F90"/>
                      </a:solidFill>
                      <a:prstDash val="solid"/>
                      <a:round/>
                      <a:headEnd type="none" w="med" len="med"/>
                      <a:tailEnd type="none" w="med" len="med"/>
                    </a:lnL>
                    <a:lnR w="12700" cap="flat" cmpd="sng" algn="ctr">
                      <a:solidFill>
                        <a:srgbClr val="903490"/>
                      </a:solidFill>
                      <a:prstDash val="solid"/>
                      <a:round/>
                      <a:headEnd type="none" w="med" len="med"/>
                      <a:tailEnd type="none" w="med" len="med"/>
                    </a:lnR>
                    <a:lnT w="12700" cap="flat" cmpd="sng" algn="ctr">
                      <a:solidFill>
                        <a:srgbClr val="102F90"/>
                      </a:solidFill>
                      <a:prstDash val="solid"/>
                      <a:round/>
                      <a:headEnd type="none" w="med" len="med"/>
                      <a:tailEnd type="none" w="med" len="med"/>
                    </a:lnT>
                    <a:lnB w="6350" cap="flat" cmpd="sng" algn="ctr">
                      <a:solidFill>
                        <a:srgbClr val="102F90"/>
                      </a:solidFill>
                      <a:prstDash val="solid"/>
                      <a:round/>
                      <a:headEnd type="none" w="med" len="med"/>
                      <a:tailEnd type="none" w="med" len="med"/>
                    </a:lnB>
                    <a:solidFill>
                      <a:srgbClr val="FFFFFF"/>
                    </a:solidFill>
                  </a:tcPr>
                </a:tc>
                <a:tc>
                  <a:txBody>
                    <a:bodyPr/>
                    <a:lstStyle/>
                    <a:p>
                      <a:r>
                        <a:rPr lang="en-US" sz="1500">
                          <a:effectLst/>
                        </a:rPr>
                        <a:t>69.92%</a:t>
                      </a:r>
                    </a:p>
                  </a:txBody>
                  <a:tcPr marL="66803" marR="66803" marT="9278" marB="9278" anchor="ctr">
                    <a:lnL w="12700" cap="flat" cmpd="sng" algn="ctr">
                      <a:solidFill>
                        <a:srgbClr val="903490"/>
                      </a:solidFill>
                      <a:prstDash val="solid"/>
                      <a:round/>
                      <a:headEnd type="none" w="med" len="med"/>
                      <a:tailEnd type="none" w="med" len="med"/>
                    </a:lnL>
                    <a:lnR w="12700" cap="flat" cmpd="sng" algn="ctr">
                      <a:solidFill>
                        <a:srgbClr val="504F90"/>
                      </a:solidFill>
                      <a:prstDash val="solid"/>
                      <a:round/>
                      <a:headEnd type="none" w="med" len="med"/>
                      <a:tailEnd type="none" w="med" len="med"/>
                    </a:lnR>
                    <a:lnT w="12700" cap="flat" cmpd="sng" algn="ctr">
                      <a:solidFill>
                        <a:srgbClr val="903490"/>
                      </a:solidFill>
                      <a:prstDash val="solid"/>
                      <a:round/>
                      <a:headEnd type="none" w="med" len="med"/>
                      <a:tailEnd type="none" w="med" len="med"/>
                    </a:lnT>
                    <a:lnB w="6350" cap="flat" cmpd="sng" algn="ctr">
                      <a:solidFill>
                        <a:srgbClr val="903490"/>
                      </a:solidFill>
                      <a:prstDash val="solid"/>
                      <a:round/>
                      <a:headEnd type="none" w="med" len="med"/>
                      <a:tailEnd type="none" w="med" len="med"/>
                    </a:lnB>
                    <a:solidFill>
                      <a:srgbClr val="FFFFFF"/>
                    </a:solidFill>
                  </a:tcPr>
                </a:tc>
                <a:tc>
                  <a:txBody>
                    <a:bodyPr/>
                    <a:lstStyle/>
                    <a:p>
                      <a:r>
                        <a:rPr lang="en-US" sz="1500">
                          <a:effectLst/>
                        </a:rPr>
                        <a:t>67.48%</a:t>
                      </a:r>
                    </a:p>
                  </a:txBody>
                  <a:tcPr marL="66803" marR="66803" marT="9278" marB="9278" anchor="ctr">
                    <a:lnL w="12700" cap="flat" cmpd="sng" algn="ctr">
                      <a:solidFill>
                        <a:srgbClr val="504F90"/>
                      </a:solidFill>
                      <a:prstDash val="solid"/>
                      <a:round/>
                      <a:headEnd type="none" w="med" len="med"/>
                      <a:tailEnd type="none" w="med" len="med"/>
                    </a:lnL>
                    <a:lnR w="12700" cap="flat" cmpd="sng" algn="ctr">
                      <a:solidFill>
                        <a:srgbClr val="905390"/>
                      </a:solidFill>
                      <a:prstDash val="solid"/>
                      <a:round/>
                      <a:headEnd type="none" w="med" len="med"/>
                      <a:tailEnd type="none" w="med" len="med"/>
                    </a:lnR>
                    <a:lnT w="12700" cap="flat" cmpd="sng" algn="ctr">
                      <a:solidFill>
                        <a:srgbClr val="504F90"/>
                      </a:solidFill>
                      <a:prstDash val="solid"/>
                      <a:round/>
                      <a:headEnd type="none" w="med" len="med"/>
                      <a:tailEnd type="none" w="med" len="med"/>
                    </a:lnT>
                    <a:lnB w="6350" cap="flat" cmpd="sng" algn="ctr">
                      <a:solidFill>
                        <a:srgbClr val="504F90"/>
                      </a:solidFill>
                      <a:prstDash val="solid"/>
                      <a:round/>
                      <a:headEnd type="none" w="med" len="med"/>
                      <a:tailEnd type="none" w="med" len="med"/>
                    </a:lnB>
                    <a:solidFill>
                      <a:srgbClr val="FFFFFF"/>
                    </a:solidFill>
                  </a:tcPr>
                </a:tc>
                <a:tc>
                  <a:txBody>
                    <a:bodyPr/>
                    <a:lstStyle/>
                    <a:p>
                      <a:r>
                        <a:rPr lang="en-US" sz="1500" dirty="0">
                          <a:effectLst/>
                        </a:rPr>
                        <a:t>74.6%</a:t>
                      </a:r>
                    </a:p>
                  </a:txBody>
                  <a:tcPr marL="66803" marR="66803" marT="9278" marB="9278" anchor="ctr">
                    <a:lnL w="12700" cap="flat" cmpd="sng" algn="ctr">
                      <a:solidFill>
                        <a:srgbClr val="905390"/>
                      </a:solidFill>
                      <a:prstDash val="solid"/>
                      <a:round/>
                      <a:headEnd type="none" w="med" len="med"/>
                      <a:tailEnd type="none" w="med" len="med"/>
                    </a:lnL>
                    <a:lnR w="6350" cap="flat" cmpd="sng" algn="ctr">
                      <a:solidFill>
                        <a:srgbClr val="905390"/>
                      </a:solidFill>
                      <a:prstDash val="solid"/>
                      <a:round/>
                      <a:headEnd type="none" w="med" len="med"/>
                      <a:tailEnd type="none" w="med" len="med"/>
                    </a:lnR>
                    <a:lnT w="12700" cap="flat" cmpd="sng" algn="ctr">
                      <a:solidFill>
                        <a:srgbClr val="905390"/>
                      </a:solidFill>
                      <a:prstDash val="solid"/>
                      <a:round/>
                      <a:headEnd type="none" w="med" len="med"/>
                      <a:tailEnd type="none" w="med" len="med"/>
                    </a:lnT>
                    <a:lnB w="6350" cap="flat" cmpd="sng" algn="ctr">
                      <a:solidFill>
                        <a:srgbClr val="905390"/>
                      </a:solidFill>
                      <a:prstDash val="solid"/>
                      <a:round/>
                      <a:headEnd type="none" w="med" len="med"/>
                      <a:tailEnd type="none" w="med" len="med"/>
                    </a:lnB>
                    <a:solidFill>
                      <a:srgbClr val="FFFFFF"/>
                    </a:solidFill>
                  </a:tcPr>
                </a:tc>
                <a:extLst>
                  <a:ext uri="{0D108BD9-81ED-4DB2-BD59-A6C34878D82A}">
                    <a16:rowId xmlns:a16="http://schemas.microsoft.com/office/drawing/2014/main" val="2486278112"/>
                  </a:ext>
                </a:extLst>
              </a:tr>
            </a:tbl>
          </a:graphicData>
        </a:graphic>
      </p:graphicFrame>
    </p:spTree>
    <p:extLst>
      <p:ext uri="{BB962C8B-B14F-4D97-AF65-F5344CB8AC3E}">
        <p14:creationId xmlns:p14="http://schemas.microsoft.com/office/powerpoint/2010/main" val="533951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13774A-6CB0-B4C1-87DC-BDD0E28A9FC5}"/>
              </a:ext>
            </a:extLst>
          </p:cNvPr>
          <p:cNvSpPr txBox="1"/>
          <p:nvPr/>
        </p:nvSpPr>
        <p:spPr>
          <a:xfrm>
            <a:off x="674914" y="794657"/>
            <a:ext cx="10787746" cy="4801314"/>
          </a:xfrm>
          <a:prstGeom prst="rect">
            <a:avLst/>
          </a:prstGeom>
          <a:noFill/>
        </p:spPr>
        <p:txBody>
          <a:bodyPr wrap="square" rtlCol="0">
            <a:spAutoFit/>
          </a:bodyPr>
          <a:lstStyle/>
          <a:p>
            <a:r>
              <a:rPr lang="en-US" b="1" dirty="0"/>
              <a:t>MODEL EVALUATION (</a:t>
            </a:r>
            <a:r>
              <a:rPr lang="en-US" dirty="0"/>
              <a:t>Optimization/ Hyperparameter tunning )</a:t>
            </a:r>
            <a:endParaRPr lang="en-US" b="1" dirty="0"/>
          </a:p>
          <a:p>
            <a:r>
              <a:rPr lang="en-US" dirty="0"/>
              <a:t>An ENSEMBLE METHOD FOR HYPER-PARAMETER TUNNING was carried out using the Voting Classifier with RandomizedSearchCV.</a:t>
            </a:r>
          </a:p>
          <a:p>
            <a:r>
              <a:rPr lang="en-US" dirty="0"/>
              <a:t>A Voting Classifier is an ensemble machine-learning model that combines predictions created by various individual models to build a final prediction to make a better-performing combination. A combination of 7 algorithms</a:t>
            </a:r>
          </a:p>
          <a:p>
            <a:r>
              <a:rPr lang="en-US" b="0" dirty="0" err="1">
                <a:solidFill>
                  <a:srgbClr val="000000"/>
                </a:solidFill>
                <a:effectLst/>
                <a:latin typeface="Courier New" panose="02070309020205020404" pitchFamily="49" charset="0"/>
              </a:rPr>
              <a:t>LogisticRegression</a:t>
            </a:r>
            <a:r>
              <a:rPr lang="en-US" dirty="0">
                <a:solidFill>
                  <a:srgbClr val="000000"/>
                </a:solidFill>
                <a:latin typeface="Courier New" panose="02070309020205020404" pitchFamily="49" charset="0"/>
              </a:rPr>
              <a:t>, </a:t>
            </a:r>
            <a:r>
              <a:rPr lang="en-US" b="0" dirty="0">
                <a:solidFill>
                  <a:srgbClr val="000000"/>
                </a:solidFill>
                <a:effectLst/>
                <a:latin typeface="Courier New" panose="02070309020205020404" pitchFamily="49" charset="0"/>
              </a:rPr>
              <a:t>SVC, </a:t>
            </a:r>
            <a:r>
              <a:rPr lang="en-US" b="0" dirty="0" err="1">
                <a:solidFill>
                  <a:srgbClr val="000000"/>
                </a:solidFill>
                <a:effectLst/>
                <a:latin typeface="Courier New" panose="02070309020205020404" pitchFamily="49" charset="0"/>
              </a:rPr>
              <a:t>RandomForestClassifier</a:t>
            </a:r>
            <a:r>
              <a:rPr lang="en-US" dirty="0">
                <a:solidFill>
                  <a:srgbClr val="000000"/>
                </a:solidFill>
                <a:latin typeface="Courier New" panose="02070309020205020404" pitchFamily="49" charset="0"/>
              </a:rPr>
              <a:t>, </a:t>
            </a:r>
            <a:r>
              <a:rPr lang="en-US" b="0" dirty="0" err="1">
                <a:solidFill>
                  <a:srgbClr val="000000"/>
                </a:solidFill>
                <a:effectLst/>
                <a:latin typeface="Courier New" panose="02070309020205020404" pitchFamily="49" charset="0"/>
              </a:rPr>
              <a:t>XGBClassifier</a:t>
            </a:r>
            <a:r>
              <a:rPr lang="en-US" dirty="0">
                <a:solidFill>
                  <a:srgbClr val="000000"/>
                </a:solidFill>
                <a:latin typeface="Courier New" panose="02070309020205020404" pitchFamily="49" charset="0"/>
              </a:rPr>
              <a:t>, </a:t>
            </a:r>
            <a:r>
              <a:rPr lang="en-US" b="0" dirty="0" err="1">
                <a:solidFill>
                  <a:srgbClr val="000000"/>
                </a:solidFill>
                <a:effectLst/>
                <a:latin typeface="Courier New" panose="02070309020205020404" pitchFamily="49" charset="0"/>
              </a:rPr>
              <a:t>KNeighborsClassifier</a:t>
            </a:r>
            <a:r>
              <a:rPr lang="en-US" dirty="0">
                <a:solidFill>
                  <a:srgbClr val="000000"/>
                </a:solidFill>
                <a:latin typeface="Courier New" panose="02070309020205020404" pitchFamily="49" charset="0"/>
              </a:rPr>
              <a:t>, </a:t>
            </a:r>
            <a:r>
              <a:rPr lang="en-US" b="0" dirty="0" err="1">
                <a:solidFill>
                  <a:srgbClr val="000000"/>
                </a:solidFill>
                <a:effectLst/>
                <a:latin typeface="Courier New" panose="02070309020205020404" pitchFamily="49" charset="0"/>
              </a:rPr>
              <a:t>DecisionTreeClassifier</a:t>
            </a:r>
            <a:r>
              <a:rPr lang="en-US" dirty="0">
                <a:solidFill>
                  <a:srgbClr val="000000"/>
                </a:solidFill>
                <a:latin typeface="Courier New" panose="02070309020205020404" pitchFamily="49" charset="0"/>
              </a:rPr>
              <a:t>, and </a:t>
            </a:r>
            <a:r>
              <a:rPr lang="en-US" b="0" dirty="0" err="1">
                <a:solidFill>
                  <a:srgbClr val="000000"/>
                </a:solidFill>
                <a:effectLst/>
                <a:latin typeface="Courier New" panose="02070309020205020404" pitchFamily="49" charset="0"/>
              </a:rPr>
              <a:t>GaussianNB</a:t>
            </a:r>
            <a:r>
              <a:rPr lang="en-US" b="0" dirty="0">
                <a:solidFill>
                  <a:srgbClr val="000000"/>
                </a:solidFill>
                <a:effectLst/>
                <a:latin typeface="Courier New" panose="02070309020205020404" pitchFamily="49" charset="0"/>
              </a:rPr>
              <a:t> were used to make this prediction.</a:t>
            </a:r>
          </a:p>
          <a:p>
            <a:endParaRPr lang="en-US" b="0" dirty="0">
              <a:solidFill>
                <a:srgbClr val="000000"/>
              </a:solidFill>
              <a:effectLst/>
              <a:latin typeface="Courier New" panose="02070309020205020404" pitchFamily="49"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2" name="Table 1">
            <a:extLst>
              <a:ext uri="{FF2B5EF4-FFF2-40B4-BE49-F238E27FC236}">
                <a16:creationId xmlns:a16="http://schemas.microsoft.com/office/drawing/2014/main" id="{6FEE0E72-5226-4008-CC2A-6C87622ECC80}"/>
              </a:ext>
            </a:extLst>
          </p:cNvPr>
          <p:cNvGraphicFramePr>
            <a:graphicFrameLocks noGrp="1"/>
          </p:cNvGraphicFramePr>
          <p:nvPr>
            <p:extLst>
              <p:ext uri="{D42A27DB-BD31-4B8C-83A1-F6EECF244321}">
                <p14:modId xmlns:p14="http://schemas.microsoft.com/office/powerpoint/2010/main" val="3875323886"/>
              </p:ext>
            </p:extLst>
          </p:nvPr>
        </p:nvGraphicFramePr>
        <p:xfrm>
          <a:off x="1705977" y="3301198"/>
          <a:ext cx="5314950" cy="1798320"/>
        </p:xfrm>
        <a:graphic>
          <a:graphicData uri="http://schemas.openxmlformats.org/drawingml/2006/table">
            <a:tbl>
              <a:tblPr/>
              <a:tblGrid>
                <a:gridCol w="2657475">
                  <a:extLst>
                    <a:ext uri="{9D8B030D-6E8A-4147-A177-3AD203B41FA5}">
                      <a16:colId xmlns:a16="http://schemas.microsoft.com/office/drawing/2014/main" val="326763750"/>
                    </a:ext>
                  </a:extLst>
                </a:gridCol>
                <a:gridCol w="2657475">
                  <a:extLst>
                    <a:ext uri="{9D8B030D-6E8A-4147-A177-3AD203B41FA5}">
                      <a16:colId xmlns:a16="http://schemas.microsoft.com/office/drawing/2014/main" val="2676808493"/>
                    </a:ext>
                  </a:extLst>
                </a:gridCol>
              </a:tblGrid>
              <a:tr h="0">
                <a:tc>
                  <a:txBody>
                    <a:bodyPr/>
                    <a:lstStyle/>
                    <a:p>
                      <a:r>
                        <a:rPr lang="en-US" dirty="0">
                          <a:solidFill>
                            <a:srgbClr val="002060"/>
                          </a:solidFill>
                          <a:effectLst/>
                        </a:rPr>
                        <a:t>Metrics/ best model</a:t>
                      </a:r>
                    </a:p>
                  </a:txBody>
                  <a:tcPr marT="12700" marB="12700" anchor="ctr">
                    <a:lnL w="12700" cap="flat" cmpd="sng" algn="ctr">
                      <a:solidFill>
                        <a:srgbClr val="6023E5"/>
                      </a:solidFill>
                      <a:prstDash val="solid"/>
                      <a:round/>
                      <a:headEnd type="none" w="med" len="med"/>
                      <a:tailEnd type="none" w="med" len="med"/>
                    </a:lnL>
                    <a:lnR w="12700" cap="flat" cmpd="sng" algn="ctr">
                      <a:solidFill>
                        <a:srgbClr val="B032E5"/>
                      </a:solidFill>
                      <a:prstDash val="solid"/>
                      <a:round/>
                      <a:headEnd type="none" w="med" len="med"/>
                      <a:tailEnd type="none" w="med" len="med"/>
                    </a:lnR>
                    <a:lnT w="12700" cap="flat" cmpd="sng" algn="ctr">
                      <a:solidFill>
                        <a:srgbClr val="6023E5"/>
                      </a:solidFill>
                      <a:prstDash val="solid"/>
                      <a:round/>
                      <a:headEnd type="none" w="med" len="med"/>
                      <a:tailEnd type="none" w="med" len="med"/>
                    </a:lnT>
                    <a:lnB w="12700" cap="flat" cmpd="sng" algn="ctr">
                      <a:solidFill>
                        <a:srgbClr val="B08E77"/>
                      </a:solidFill>
                      <a:prstDash val="solid"/>
                      <a:round/>
                      <a:headEnd type="none" w="med" len="med"/>
                      <a:tailEnd type="none" w="med" len="med"/>
                    </a:lnB>
                    <a:solidFill>
                      <a:srgbClr val="FFFFFF"/>
                    </a:solidFill>
                  </a:tcPr>
                </a:tc>
                <a:tc>
                  <a:txBody>
                    <a:bodyPr/>
                    <a:lstStyle/>
                    <a:p>
                      <a:r>
                        <a:rPr lang="en-US" dirty="0"/>
                        <a:t>Voting Classifier </a:t>
                      </a:r>
                      <a:endParaRPr lang="en-US" dirty="0">
                        <a:solidFill>
                          <a:srgbClr val="002060"/>
                        </a:solidFill>
                        <a:effectLst/>
                      </a:endParaRPr>
                    </a:p>
                  </a:txBody>
                  <a:tcPr marT="12700" marB="12700" anchor="ctr">
                    <a:lnL w="12700" cap="flat" cmpd="sng" algn="ctr">
                      <a:solidFill>
                        <a:srgbClr val="B032E5"/>
                      </a:solidFill>
                      <a:prstDash val="solid"/>
                      <a:round/>
                      <a:headEnd type="none" w="med" len="med"/>
                      <a:tailEnd type="none" w="med" len="med"/>
                    </a:lnL>
                    <a:lnR>
                      <a:noFill/>
                    </a:lnR>
                    <a:lnT w="12700" cap="flat" cmpd="sng" algn="ctr">
                      <a:solidFill>
                        <a:srgbClr val="B032E5"/>
                      </a:solidFill>
                      <a:prstDash val="solid"/>
                      <a:round/>
                      <a:headEnd type="none" w="med" len="med"/>
                      <a:tailEnd type="none" w="med" len="med"/>
                    </a:lnT>
                    <a:lnB w="12700" cap="flat" cmpd="sng" algn="ctr">
                      <a:solidFill>
                        <a:srgbClr val="708D77"/>
                      </a:solidFill>
                      <a:prstDash val="solid"/>
                      <a:round/>
                      <a:headEnd type="none" w="med" len="med"/>
                      <a:tailEnd type="none" w="med" len="med"/>
                    </a:lnB>
                    <a:solidFill>
                      <a:srgbClr val="FFFFFF"/>
                    </a:solidFill>
                  </a:tcPr>
                </a:tc>
                <a:extLst>
                  <a:ext uri="{0D108BD9-81ED-4DB2-BD59-A6C34878D82A}">
                    <a16:rowId xmlns:a16="http://schemas.microsoft.com/office/drawing/2014/main" val="652549648"/>
                  </a:ext>
                </a:extLst>
              </a:tr>
              <a:tr h="116191">
                <a:tc>
                  <a:txBody>
                    <a:bodyPr/>
                    <a:lstStyle/>
                    <a:p>
                      <a:r>
                        <a:rPr lang="en-US" b="1">
                          <a:effectLst/>
                        </a:rPr>
                        <a:t>Accuracy Score</a:t>
                      </a:r>
                    </a:p>
                  </a:txBody>
                  <a:tcPr marT="12700" marB="12700" anchor="ctr">
                    <a:lnL w="12700" cap="flat" cmpd="sng" algn="ctr">
                      <a:solidFill>
                        <a:srgbClr val="B08E77"/>
                      </a:solidFill>
                      <a:prstDash val="solid"/>
                      <a:round/>
                      <a:headEnd type="none" w="med" len="med"/>
                      <a:tailEnd type="none" w="med" len="med"/>
                    </a:lnL>
                    <a:lnR w="12700" cap="flat" cmpd="sng" algn="ctr">
                      <a:solidFill>
                        <a:srgbClr val="708D77"/>
                      </a:solidFill>
                      <a:prstDash val="solid"/>
                      <a:round/>
                      <a:headEnd type="none" w="med" len="med"/>
                      <a:tailEnd type="none" w="med" len="med"/>
                    </a:lnR>
                    <a:lnT w="12700" cap="flat" cmpd="sng" algn="ctr">
                      <a:solidFill>
                        <a:srgbClr val="B08E77"/>
                      </a:solidFill>
                      <a:prstDash val="solid"/>
                      <a:round/>
                      <a:headEnd type="none" w="med" len="med"/>
                      <a:tailEnd type="none" w="med" len="med"/>
                    </a:lnT>
                    <a:lnB w="12700" cap="flat" cmpd="sng" algn="ctr">
                      <a:solidFill>
                        <a:srgbClr val="B08B77"/>
                      </a:solidFill>
                      <a:prstDash val="solid"/>
                      <a:round/>
                      <a:headEnd type="none" w="med" len="med"/>
                      <a:tailEnd type="none" w="med" len="med"/>
                    </a:lnB>
                    <a:solidFill>
                      <a:srgbClr val="FFFFFF"/>
                    </a:solidFill>
                  </a:tcPr>
                </a:tc>
                <a:tc>
                  <a:txBody>
                    <a:bodyPr/>
                    <a:lstStyle/>
                    <a:p>
                      <a:r>
                        <a:rPr lang="en-US">
                          <a:effectLst/>
                        </a:rPr>
                        <a:t>81.26%</a:t>
                      </a:r>
                    </a:p>
                  </a:txBody>
                  <a:tcPr marT="12700" marB="12700" anchor="ctr">
                    <a:lnL w="12700" cap="flat" cmpd="sng" algn="ctr">
                      <a:solidFill>
                        <a:srgbClr val="708D77"/>
                      </a:solidFill>
                      <a:prstDash val="solid"/>
                      <a:round/>
                      <a:headEnd type="none" w="med" len="med"/>
                      <a:tailEnd type="none" w="med" len="med"/>
                    </a:lnL>
                    <a:lnR w="6350" cap="flat" cmpd="sng" algn="ctr">
                      <a:solidFill>
                        <a:srgbClr val="708D77"/>
                      </a:solidFill>
                      <a:prstDash val="solid"/>
                      <a:round/>
                      <a:headEnd type="none" w="med" len="med"/>
                      <a:tailEnd type="none" w="med" len="med"/>
                    </a:lnR>
                    <a:lnT w="12700" cap="flat" cmpd="sng" algn="ctr">
                      <a:solidFill>
                        <a:srgbClr val="708D77"/>
                      </a:solidFill>
                      <a:prstDash val="solid"/>
                      <a:round/>
                      <a:headEnd type="none" w="med" len="med"/>
                      <a:tailEnd type="none" w="med" len="med"/>
                    </a:lnT>
                    <a:lnB w="12700" cap="flat" cmpd="sng" algn="ctr">
                      <a:solidFill>
                        <a:srgbClr val="B09477"/>
                      </a:solidFill>
                      <a:prstDash val="solid"/>
                      <a:round/>
                      <a:headEnd type="none" w="med" len="med"/>
                      <a:tailEnd type="none" w="med" len="med"/>
                    </a:lnB>
                    <a:solidFill>
                      <a:srgbClr val="FFFFFF"/>
                    </a:solidFill>
                  </a:tcPr>
                </a:tc>
                <a:extLst>
                  <a:ext uri="{0D108BD9-81ED-4DB2-BD59-A6C34878D82A}">
                    <a16:rowId xmlns:a16="http://schemas.microsoft.com/office/drawing/2014/main" val="307573084"/>
                  </a:ext>
                </a:extLst>
              </a:tr>
              <a:tr h="0">
                <a:tc>
                  <a:txBody>
                    <a:bodyPr/>
                    <a:lstStyle/>
                    <a:p>
                      <a:r>
                        <a:rPr lang="en-US" b="1" dirty="0">
                          <a:effectLst/>
                        </a:rPr>
                        <a:t>Precision Score</a:t>
                      </a:r>
                    </a:p>
                  </a:txBody>
                  <a:tcPr marT="12700" marB="12700" anchor="ctr">
                    <a:lnL w="12700" cap="flat" cmpd="sng" algn="ctr">
                      <a:solidFill>
                        <a:srgbClr val="B08B77"/>
                      </a:solidFill>
                      <a:prstDash val="solid"/>
                      <a:round/>
                      <a:headEnd type="none" w="med" len="med"/>
                      <a:tailEnd type="none" w="med" len="med"/>
                    </a:lnL>
                    <a:lnR w="12700" cap="flat" cmpd="sng" algn="ctr">
                      <a:solidFill>
                        <a:srgbClr val="B09477"/>
                      </a:solidFill>
                      <a:prstDash val="solid"/>
                      <a:round/>
                      <a:headEnd type="none" w="med" len="med"/>
                      <a:tailEnd type="none" w="med" len="med"/>
                    </a:lnR>
                    <a:lnT w="12700" cap="flat" cmpd="sng" algn="ctr">
                      <a:solidFill>
                        <a:srgbClr val="B08B77"/>
                      </a:solidFill>
                      <a:prstDash val="solid"/>
                      <a:round/>
                      <a:headEnd type="none" w="med" len="med"/>
                      <a:tailEnd type="none" w="med" len="med"/>
                    </a:lnT>
                    <a:lnB w="12700" cap="flat" cmpd="sng" algn="ctr">
                      <a:solidFill>
                        <a:srgbClr val="B09377"/>
                      </a:solidFill>
                      <a:prstDash val="solid"/>
                      <a:round/>
                      <a:headEnd type="none" w="med" len="med"/>
                      <a:tailEnd type="none" w="med" len="med"/>
                    </a:lnB>
                    <a:solidFill>
                      <a:srgbClr val="FFFFFF"/>
                    </a:solidFill>
                  </a:tcPr>
                </a:tc>
                <a:tc>
                  <a:txBody>
                    <a:bodyPr/>
                    <a:lstStyle/>
                    <a:p>
                      <a:r>
                        <a:rPr lang="en-US">
                          <a:effectLst/>
                        </a:rPr>
                        <a:t>81.33%</a:t>
                      </a:r>
                    </a:p>
                  </a:txBody>
                  <a:tcPr marT="12700" marB="12700" anchor="ctr">
                    <a:lnL w="12700" cap="flat" cmpd="sng" algn="ctr">
                      <a:solidFill>
                        <a:srgbClr val="B09477"/>
                      </a:solidFill>
                      <a:prstDash val="solid"/>
                      <a:round/>
                      <a:headEnd type="none" w="med" len="med"/>
                      <a:tailEnd type="none" w="med" len="med"/>
                    </a:lnL>
                    <a:lnR w="6350" cap="flat" cmpd="sng" algn="ctr">
                      <a:solidFill>
                        <a:srgbClr val="B09477"/>
                      </a:solidFill>
                      <a:prstDash val="solid"/>
                      <a:round/>
                      <a:headEnd type="none" w="med" len="med"/>
                      <a:tailEnd type="none" w="med" len="med"/>
                    </a:lnR>
                    <a:lnT w="12700" cap="flat" cmpd="sng" algn="ctr">
                      <a:solidFill>
                        <a:srgbClr val="B09477"/>
                      </a:solidFill>
                      <a:prstDash val="solid"/>
                      <a:round/>
                      <a:headEnd type="none" w="med" len="med"/>
                      <a:tailEnd type="none" w="med" len="med"/>
                    </a:lnT>
                    <a:lnB w="12700" cap="flat" cmpd="sng" algn="ctr">
                      <a:solidFill>
                        <a:srgbClr val="709A77"/>
                      </a:solidFill>
                      <a:prstDash val="solid"/>
                      <a:round/>
                      <a:headEnd type="none" w="med" len="med"/>
                      <a:tailEnd type="none" w="med" len="med"/>
                    </a:lnB>
                    <a:solidFill>
                      <a:srgbClr val="FFFFFF"/>
                    </a:solidFill>
                  </a:tcPr>
                </a:tc>
                <a:extLst>
                  <a:ext uri="{0D108BD9-81ED-4DB2-BD59-A6C34878D82A}">
                    <a16:rowId xmlns:a16="http://schemas.microsoft.com/office/drawing/2014/main" val="3270452510"/>
                  </a:ext>
                </a:extLst>
              </a:tr>
              <a:tr h="0">
                <a:tc>
                  <a:txBody>
                    <a:bodyPr/>
                    <a:lstStyle/>
                    <a:p>
                      <a:r>
                        <a:rPr lang="en-US" b="1" dirty="0">
                          <a:effectLst/>
                        </a:rPr>
                        <a:t>Recall Score</a:t>
                      </a:r>
                    </a:p>
                  </a:txBody>
                  <a:tcPr marT="12700" marB="12700" anchor="ctr">
                    <a:lnL w="12700" cap="flat" cmpd="sng" algn="ctr">
                      <a:solidFill>
                        <a:srgbClr val="B09377"/>
                      </a:solidFill>
                      <a:prstDash val="solid"/>
                      <a:round/>
                      <a:headEnd type="none" w="med" len="med"/>
                      <a:tailEnd type="none" w="med" len="med"/>
                    </a:lnL>
                    <a:lnR w="12700" cap="flat" cmpd="sng" algn="ctr">
                      <a:solidFill>
                        <a:srgbClr val="709A77"/>
                      </a:solidFill>
                      <a:prstDash val="solid"/>
                      <a:round/>
                      <a:headEnd type="none" w="med" len="med"/>
                      <a:tailEnd type="none" w="med" len="med"/>
                    </a:lnR>
                    <a:lnT w="12700" cap="flat" cmpd="sng" algn="ctr">
                      <a:solidFill>
                        <a:srgbClr val="B09377"/>
                      </a:solidFill>
                      <a:prstDash val="solid"/>
                      <a:round/>
                      <a:headEnd type="none" w="med" len="med"/>
                      <a:tailEnd type="none" w="med" len="med"/>
                    </a:lnT>
                    <a:lnB w="12700" cap="flat" cmpd="sng" algn="ctr">
                      <a:solidFill>
                        <a:srgbClr val="F09777"/>
                      </a:solidFill>
                      <a:prstDash val="solid"/>
                      <a:round/>
                      <a:headEnd type="none" w="med" len="med"/>
                      <a:tailEnd type="none" w="med" len="med"/>
                    </a:lnB>
                    <a:solidFill>
                      <a:srgbClr val="FFFFFF"/>
                    </a:solidFill>
                  </a:tcPr>
                </a:tc>
                <a:tc>
                  <a:txBody>
                    <a:bodyPr/>
                    <a:lstStyle/>
                    <a:p>
                      <a:r>
                        <a:rPr lang="en-US">
                          <a:effectLst/>
                        </a:rPr>
                        <a:t>81.26%</a:t>
                      </a:r>
                    </a:p>
                  </a:txBody>
                  <a:tcPr marT="12700" marB="12700" anchor="ctr">
                    <a:lnL w="12700" cap="flat" cmpd="sng" algn="ctr">
                      <a:solidFill>
                        <a:srgbClr val="709A77"/>
                      </a:solidFill>
                      <a:prstDash val="solid"/>
                      <a:round/>
                      <a:headEnd type="none" w="med" len="med"/>
                      <a:tailEnd type="none" w="med" len="med"/>
                    </a:lnL>
                    <a:lnR w="6350" cap="flat" cmpd="sng" algn="ctr">
                      <a:solidFill>
                        <a:srgbClr val="709A77"/>
                      </a:solidFill>
                      <a:prstDash val="solid"/>
                      <a:round/>
                      <a:headEnd type="none" w="med" len="med"/>
                      <a:tailEnd type="none" w="med" len="med"/>
                    </a:lnR>
                    <a:lnT w="12700" cap="flat" cmpd="sng" algn="ctr">
                      <a:solidFill>
                        <a:srgbClr val="709A77"/>
                      </a:solidFill>
                      <a:prstDash val="solid"/>
                      <a:round/>
                      <a:headEnd type="none" w="med" len="med"/>
                      <a:tailEnd type="none" w="med" len="med"/>
                    </a:lnT>
                    <a:lnB w="12700" cap="flat" cmpd="sng" algn="ctr">
                      <a:solidFill>
                        <a:srgbClr val="70A977"/>
                      </a:solidFill>
                      <a:prstDash val="solid"/>
                      <a:round/>
                      <a:headEnd type="none" w="med" len="med"/>
                      <a:tailEnd type="none" w="med" len="med"/>
                    </a:lnB>
                    <a:solidFill>
                      <a:srgbClr val="FFFFFF"/>
                    </a:solidFill>
                  </a:tcPr>
                </a:tc>
                <a:extLst>
                  <a:ext uri="{0D108BD9-81ED-4DB2-BD59-A6C34878D82A}">
                    <a16:rowId xmlns:a16="http://schemas.microsoft.com/office/drawing/2014/main" val="3627685185"/>
                  </a:ext>
                </a:extLst>
              </a:tr>
              <a:tr h="0">
                <a:tc>
                  <a:txBody>
                    <a:bodyPr/>
                    <a:lstStyle/>
                    <a:p>
                      <a:r>
                        <a:rPr lang="en-US" b="1" dirty="0">
                          <a:effectLst/>
                        </a:rPr>
                        <a:t>F1 Score</a:t>
                      </a:r>
                    </a:p>
                  </a:txBody>
                  <a:tcPr marT="12700" marB="12700" anchor="ctr">
                    <a:lnL w="12700" cap="flat" cmpd="sng" algn="ctr">
                      <a:solidFill>
                        <a:srgbClr val="F09777"/>
                      </a:solidFill>
                      <a:prstDash val="solid"/>
                      <a:round/>
                      <a:headEnd type="none" w="med" len="med"/>
                      <a:tailEnd type="none" w="med" len="med"/>
                    </a:lnL>
                    <a:lnR w="12700" cap="flat" cmpd="sng" algn="ctr">
                      <a:solidFill>
                        <a:srgbClr val="70A977"/>
                      </a:solidFill>
                      <a:prstDash val="solid"/>
                      <a:round/>
                      <a:headEnd type="none" w="med" len="med"/>
                      <a:tailEnd type="none" w="med" len="med"/>
                    </a:lnR>
                    <a:lnT w="12700" cap="flat" cmpd="sng" algn="ctr">
                      <a:solidFill>
                        <a:srgbClr val="F09777"/>
                      </a:solidFill>
                      <a:prstDash val="solid"/>
                      <a:round/>
                      <a:headEnd type="none" w="med" len="med"/>
                      <a:tailEnd type="none" w="med" len="med"/>
                    </a:lnT>
                    <a:lnB w="12700" cap="flat" cmpd="sng" algn="ctr">
                      <a:solidFill>
                        <a:srgbClr val="B0AE77"/>
                      </a:solidFill>
                      <a:prstDash val="solid"/>
                      <a:round/>
                      <a:headEnd type="none" w="med" len="med"/>
                      <a:tailEnd type="none" w="med" len="med"/>
                    </a:lnB>
                    <a:solidFill>
                      <a:srgbClr val="FFFFFF"/>
                    </a:solidFill>
                  </a:tcPr>
                </a:tc>
                <a:tc>
                  <a:txBody>
                    <a:bodyPr/>
                    <a:lstStyle/>
                    <a:p>
                      <a:r>
                        <a:rPr lang="en-US">
                          <a:effectLst/>
                        </a:rPr>
                        <a:t>81.3%</a:t>
                      </a:r>
                    </a:p>
                  </a:txBody>
                  <a:tcPr marT="12700" marB="12700" anchor="ctr">
                    <a:lnL w="12700" cap="flat" cmpd="sng" algn="ctr">
                      <a:solidFill>
                        <a:srgbClr val="70A977"/>
                      </a:solidFill>
                      <a:prstDash val="solid"/>
                      <a:round/>
                      <a:headEnd type="none" w="med" len="med"/>
                      <a:tailEnd type="none" w="med" len="med"/>
                    </a:lnL>
                    <a:lnR w="6350" cap="flat" cmpd="sng" algn="ctr">
                      <a:solidFill>
                        <a:srgbClr val="70A977"/>
                      </a:solidFill>
                      <a:prstDash val="solid"/>
                      <a:round/>
                      <a:headEnd type="none" w="med" len="med"/>
                      <a:tailEnd type="none" w="med" len="med"/>
                    </a:lnR>
                    <a:lnT w="12700" cap="flat" cmpd="sng" algn="ctr">
                      <a:solidFill>
                        <a:srgbClr val="70A977"/>
                      </a:solidFill>
                      <a:prstDash val="solid"/>
                      <a:round/>
                      <a:headEnd type="none" w="med" len="med"/>
                      <a:tailEnd type="none" w="med" len="med"/>
                    </a:lnT>
                    <a:lnB w="12700" cap="flat" cmpd="sng" algn="ctr">
                      <a:solidFill>
                        <a:srgbClr val="F0AF77"/>
                      </a:solidFill>
                      <a:prstDash val="solid"/>
                      <a:round/>
                      <a:headEnd type="none" w="med" len="med"/>
                      <a:tailEnd type="none" w="med" len="med"/>
                    </a:lnB>
                    <a:solidFill>
                      <a:srgbClr val="FFFFFF"/>
                    </a:solidFill>
                  </a:tcPr>
                </a:tc>
                <a:extLst>
                  <a:ext uri="{0D108BD9-81ED-4DB2-BD59-A6C34878D82A}">
                    <a16:rowId xmlns:a16="http://schemas.microsoft.com/office/drawing/2014/main" val="1855107015"/>
                  </a:ext>
                </a:extLst>
              </a:tr>
              <a:tr h="0">
                <a:tc>
                  <a:txBody>
                    <a:bodyPr/>
                    <a:lstStyle/>
                    <a:p>
                      <a:r>
                        <a:rPr lang="en-US" b="1" dirty="0">
                          <a:effectLst/>
                        </a:rPr>
                        <a:t>ROC Score</a:t>
                      </a:r>
                    </a:p>
                  </a:txBody>
                  <a:tcPr marT="12700" marB="12700" anchor="ctr">
                    <a:lnL w="12700" cap="flat" cmpd="sng" algn="ctr">
                      <a:solidFill>
                        <a:srgbClr val="B0AE77"/>
                      </a:solidFill>
                      <a:prstDash val="solid"/>
                      <a:round/>
                      <a:headEnd type="none" w="med" len="med"/>
                      <a:tailEnd type="none" w="med" len="med"/>
                    </a:lnL>
                    <a:lnR w="12700" cap="flat" cmpd="sng" algn="ctr">
                      <a:solidFill>
                        <a:srgbClr val="F0AF77"/>
                      </a:solidFill>
                      <a:prstDash val="solid"/>
                      <a:round/>
                      <a:headEnd type="none" w="med" len="med"/>
                      <a:tailEnd type="none" w="med" len="med"/>
                    </a:lnR>
                    <a:lnT w="12700" cap="flat" cmpd="sng" algn="ctr">
                      <a:solidFill>
                        <a:srgbClr val="B0AE77"/>
                      </a:solidFill>
                      <a:prstDash val="solid"/>
                      <a:round/>
                      <a:headEnd type="none" w="med" len="med"/>
                      <a:tailEnd type="none" w="med" len="med"/>
                    </a:lnT>
                    <a:lnB w="6350" cap="flat" cmpd="sng" algn="ctr">
                      <a:solidFill>
                        <a:srgbClr val="B0AE77"/>
                      </a:solidFill>
                      <a:prstDash val="solid"/>
                      <a:round/>
                      <a:headEnd type="none" w="med" len="med"/>
                      <a:tailEnd type="none" w="med" len="med"/>
                    </a:lnB>
                    <a:solidFill>
                      <a:srgbClr val="FFFFFF"/>
                    </a:solidFill>
                  </a:tcPr>
                </a:tc>
                <a:tc>
                  <a:txBody>
                    <a:bodyPr/>
                    <a:lstStyle/>
                    <a:p>
                      <a:r>
                        <a:rPr lang="en-US" dirty="0">
                          <a:effectLst/>
                        </a:rPr>
                        <a:t>76.11%</a:t>
                      </a:r>
                    </a:p>
                  </a:txBody>
                  <a:tcPr marT="12700" marB="12700" anchor="ctr">
                    <a:lnL w="12700" cap="flat" cmpd="sng" algn="ctr">
                      <a:solidFill>
                        <a:srgbClr val="F0AF77"/>
                      </a:solidFill>
                      <a:prstDash val="solid"/>
                      <a:round/>
                      <a:headEnd type="none" w="med" len="med"/>
                      <a:tailEnd type="none" w="med" len="med"/>
                    </a:lnL>
                    <a:lnR w="6350" cap="flat" cmpd="sng" algn="ctr">
                      <a:solidFill>
                        <a:srgbClr val="F0AF77"/>
                      </a:solidFill>
                      <a:prstDash val="solid"/>
                      <a:round/>
                      <a:headEnd type="none" w="med" len="med"/>
                      <a:tailEnd type="none" w="med" len="med"/>
                    </a:lnR>
                    <a:lnT w="12700" cap="flat" cmpd="sng" algn="ctr">
                      <a:solidFill>
                        <a:srgbClr val="F0AF77"/>
                      </a:solidFill>
                      <a:prstDash val="solid"/>
                      <a:round/>
                      <a:headEnd type="none" w="med" len="med"/>
                      <a:tailEnd type="none" w="med" len="med"/>
                    </a:lnT>
                    <a:lnB w="6350" cap="flat" cmpd="sng" algn="ctr">
                      <a:solidFill>
                        <a:srgbClr val="F0AF77"/>
                      </a:solidFill>
                      <a:prstDash val="solid"/>
                      <a:round/>
                      <a:headEnd type="none" w="med" len="med"/>
                      <a:tailEnd type="none" w="med" len="med"/>
                    </a:lnB>
                    <a:solidFill>
                      <a:srgbClr val="FFFFFF"/>
                    </a:solidFill>
                  </a:tcPr>
                </a:tc>
                <a:extLst>
                  <a:ext uri="{0D108BD9-81ED-4DB2-BD59-A6C34878D82A}">
                    <a16:rowId xmlns:a16="http://schemas.microsoft.com/office/drawing/2014/main" val="2114196853"/>
                  </a:ext>
                </a:extLst>
              </a:tr>
            </a:tbl>
          </a:graphicData>
        </a:graphic>
      </p:graphicFrame>
    </p:spTree>
    <p:extLst>
      <p:ext uri="{BB962C8B-B14F-4D97-AF65-F5344CB8AC3E}">
        <p14:creationId xmlns:p14="http://schemas.microsoft.com/office/powerpoint/2010/main" val="2971525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13774A-6CB0-B4C1-87DC-BDD0E28A9FC5}"/>
              </a:ext>
            </a:extLst>
          </p:cNvPr>
          <p:cNvSpPr txBox="1"/>
          <p:nvPr/>
        </p:nvSpPr>
        <p:spPr>
          <a:xfrm>
            <a:off x="990600" y="794657"/>
            <a:ext cx="10341429" cy="5078313"/>
          </a:xfrm>
          <a:prstGeom prst="rect">
            <a:avLst/>
          </a:prstGeom>
          <a:noFill/>
        </p:spPr>
        <p:txBody>
          <a:bodyPr wrap="square" rtlCol="0">
            <a:spAutoFit/>
          </a:bodyPr>
          <a:lstStyle/>
          <a:p>
            <a:r>
              <a:rPr lang="en-US" b="1" dirty="0"/>
              <a:t>CONFUSION MATRIX</a:t>
            </a:r>
          </a:p>
          <a:p>
            <a:endParaRPr lang="en-US" b="1" dirty="0"/>
          </a:p>
          <a:p>
            <a:r>
              <a:rPr lang="en-US" dirty="0"/>
              <a:t>The result below shows the confusion matrix for Logistic regression and Voting Classifier with Randomized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100" name="Picture 4">
            <a:extLst>
              <a:ext uri="{FF2B5EF4-FFF2-40B4-BE49-F238E27FC236}">
                <a16:creationId xmlns:a16="http://schemas.microsoft.com/office/drawing/2014/main" id="{4AD2D205-044B-01A7-B1DE-3877CD065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2094079"/>
            <a:ext cx="3572555" cy="322489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BF2AE38B-0EC6-A364-8C6A-6B33BD28F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049" y="2201575"/>
            <a:ext cx="497205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413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A1683-686C-151B-E271-0F0E1ED549AE}"/>
              </a:ext>
            </a:extLst>
          </p:cNvPr>
          <p:cNvSpPr txBox="1"/>
          <p:nvPr/>
        </p:nvSpPr>
        <p:spPr>
          <a:xfrm>
            <a:off x="560614" y="806163"/>
            <a:ext cx="11070772" cy="3970318"/>
          </a:xfrm>
          <a:prstGeom prst="rect">
            <a:avLst/>
          </a:prstGeom>
          <a:noFill/>
        </p:spPr>
        <p:txBody>
          <a:bodyPr wrap="square" rtlCol="0">
            <a:spAutoFit/>
          </a:bodyPr>
          <a:lstStyle/>
          <a:p>
            <a:r>
              <a:rPr lang="en-US" b="1" dirty="0"/>
              <a:t>CONCLUSION</a:t>
            </a:r>
          </a:p>
          <a:p>
            <a:r>
              <a:rPr lang="en-US" dirty="0"/>
              <a:t> From the confusion matrix for </a:t>
            </a:r>
            <a:r>
              <a:rPr kumimoji="0" lang="en-US" altLang="en-US" sz="1800" b="0" i="0" u="none" strike="noStrike" cap="none" normalizeH="0" baseline="0" dirty="0" err="1">
                <a:ln>
                  <a:noFill/>
                </a:ln>
                <a:solidFill>
                  <a:srgbClr val="000000"/>
                </a:solidFill>
                <a:effectLst/>
                <a:latin typeface="Garamond (Body)"/>
              </a:rPr>
              <a:t>LogisticRegression</a:t>
            </a:r>
            <a:endParaRPr lang="en-US" dirty="0">
              <a:solidFill>
                <a:srgbClr val="000000"/>
              </a:solidFill>
              <a:latin typeface="Garamond (Body)"/>
            </a:endParaRPr>
          </a:p>
          <a:p>
            <a:r>
              <a:rPr lang="en-US" dirty="0">
                <a:solidFill>
                  <a:srgbClr val="000000"/>
                </a:solidFill>
                <a:latin typeface="Garamond (Body)"/>
              </a:rPr>
              <a:t>The no of </a:t>
            </a:r>
            <a:r>
              <a:rPr lang="en-US" dirty="0">
                <a:solidFill>
                  <a:srgbClr val="0070C0"/>
                </a:solidFill>
                <a:latin typeface="Garamond (Body)"/>
              </a:rPr>
              <a:t>actual positives </a:t>
            </a:r>
            <a:r>
              <a:rPr lang="en-US" dirty="0">
                <a:solidFill>
                  <a:srgbClr val="000000"/>
                </a:solidFill>
                <a:latin typeface="Garamond (Body)"/>
              </a:rPr>
              <a:t>correctly predicted (TRUE POSITIVE) is 938 &amp; the no of </a:t>
            </a:r>
            <a:r>
              <a:rPr lang="en-US" dirty="0">
                <a:solidFill>
                  <a:srgbClr val="0070C0"/>
                </a:solidFill>
                <a:latin typeface="Garamond (Body)"/>
              </a:rPr>
              <a:t>actual Negatives </a:t>
            </a:r>
            <a:r>
              <a:rPr lang="en-US" dirty="0">
                <a:solidFill>
                  <a:srgbClr val="000000"/>
                </a:solidFill>
                <a:latin typeface="Garamond (Body)"/>
              </a:rPr>
              <a:t>correctly predicted(TRUE NEGATIVE) is 217 while the no of (FALSE POSITIVE) is 98 &amp; FALSE NEGATIVE) is 156</a:t>
            </a:r>
            <a:endParaRPr lang="en-US" altLang="en-US" sz="1800" dirty="0">
              <a:solidFill>
                <a:srgbClr val="000000"/>
              </a:solidFill>
              <a:latin typeface="Garamond (Body)"/>
            </a:endParaRPr>
          </a:p>
          <a:p>
            <a:endParaRPr lang="en-US" dirty="0">
              <a:solidFill>
                <a:srgbClr val="000000"/>
              </a:solidFill>
              <a:latin typeface="Garamond (Body)"/>
            </a:endParaRPr>
          </a:p>
          <a:p>
            <a:r>
              <a:rPr lang="en-US" dirty="0">
                <a:solidFill>
                  <a:srgbClr val="000000"/>
                </a:solidFill>
                <a:latin typeface="Garamond (Body)"/>
              </a:rPr>
              <a:t>After </a:t>
            </a:r>
            <a:r>
              <a:rPr lang="en-US" dirty="0"/>
              <a:t>we carried out model Optimization/ Hyperparameter tuning using the Voting Classifier </a:t>
            </a:r>
          </a:p>
          <a:p>
            <a:r>
              <a:rPr lang="en-US" dirty="0">
                <a:solidFill>
                  <a:srgbClr val="000000"/>
                </a:solidFill>
                <a:latin typeface="Garamond (Body)"/>
              </a:rPr>
              <a:t>The no of </a:t>
            </a:r>
            <a:r>
              <a:rPr lang="en-US" dirty="0">
                <a:solidFill>
                  <a:srgbClr val="0070C0"/>
                </a:solidFill>
                <a:latin typeface="Garamond (Body)"/>
              </a:rPr>
              <a:t>actual positives </a:t>
            </a:r>
            <a:r>
              <a:rPr lang="en-US" dirty="0">
                <a:solidFill>
                  <a:srgbClr val="000000"/>
                </a:solidFill>
                <a:latin typeface="Garamond (Body)"/>
              </a:rPr>
              <a:t>correctly predicted (TRUE POSITIVE) is 902 &amp; the no of </a:t>
            </a:r>
            <a:r>
              <a:rPr lang="en-US" dirty="0">
                <a:solidFill>
                  <a:srgbClr val="0070C0"/>
                </a:solidFill>
                <a:latin typeface="Garamond (Body)"/>
              </a:rPr>
              <a:t>actual Negatives </a:t>
            </a:r>
            <a:r>
              <a:rPr lang="en-US" dirty="0">
                <a:solidFill>
                  <a:srgbClr val="000000"/>
                </a:solidFill>
                <a:latin typeface="Garamond (Body)"/>
              </a:rPr>
              <a:t>correctly predicted(TRUE NEGATIVE) is 243 while the no of (FALSE POSITIVE) is 134 &amp; FALSE NEGATIVE) is 130</a:t>
            </a:r>
            <a:endParaRPr lang="en-US" altLang="en-US" sz="1800" dirty="0">
              <a:solidFill>
                <a:srgbClr val="000000"/>
              </a:solidFill>
              <a:latin typeface="Garamond (Body)"/>
            </a:endParaRPr>
          </a:p>
          <a:p>
            <a:endParaRPr lang="en-US" altLang="en-US" sz="1800" dirty="0">
              <a:solidFill>
                <a:srgbClr val="000000"/>
              </a:solidFill>
              <a:latin typeface="Garamond (Body)"/>
            </a:endParaRPr>
          </a:p>
          <a:p>
            <a:endParaRPr lang="en-US" altLang="en-US" sz="1800" dirty="0">
              <a:solidFill>
                <a:srgbClr val="000000"/>
              </a:solidFill>
              <a:latin typeface="Garamond (Body)"/>
            </a:endParaRPr>
          </a:p>
          <a:p>
            <a:r>
              <a:rPr lang="en-US" dirty="0"/>
              <a:t>The voting Classifier</a:t>
            </a:r>
            <a:r>
              <a:rPr kumimoji="0" lang="en-US" altLang="en-US" sz="1800" b="0" i="0" u="none" strike="noStrike" cap="none" normalizeH="0" baseline="0" dirty="0">
                <a:ln>
                  <a:noFill/>
                </a:ln>
                <a:solidFill>
                  <a:srgbClr val="000000"/>
                </a:solidFill>
                <a:effectLst/>
                <a:latin typeface="Garamond (Body)"/>
              </a:rPr>
              <a:t> had a lower FALSE NEGATIVE (130</a:t>
            </a:r>
            <a:r>
              <a:rPr lang="en-US" altLang="en-US" dirty="0">
                <a:solidFill>
                  <a:srgbClr val="000000"/>
                </a:solidFill>
                <a:latin typeface="Garamond (Body)"/>
              </a:rPr>
              <a:t>) </a:t>
            </a:r>
            <a:r>
              <a:rPr kumimoji="0" lang="en-US" altLang="en-US" sz="1800" b="0" i="0" u="none" strike="noStrike" cap="none" normalizeH="0" baseline="0" dirty="0">
                <a:ln>
                  <a:noFill/>
                </a:ln>
                <a:solidFill>
                  <a:srgbClr val="000000"/>
                </a:solidFill>
                <a:effectLst/>
                <a:latin typeface="Garamond (Body)"/>
              </a:rPr>
              <a:t>compared to Logistic Regression</a:t>
            </a:r>
            <a:r>
              <a:rPr lang="en-US" altLang="en-US" sz="1800" dirty="0">
                <a:solidFill>
                  <a:srgbClr val="000000"/>
                </a:solidFill>
                <a:latin typeface="Garamond (Body)"/>
              </a:rPr>
              <a:t> (1</a:t>
            </a:r>
            <a:r>
              <a:rPr lang="en-US" altLang="en-US" dirty="0">
                <a:solidFill>
                  <a:srgbClr val="000000"/>
                </a:solidFill>
                <a:latin typeface="Garamond (Body)"/>
              </a:rPr>
              <a:t>5</a:t>
            </a:r>
            <a:r>
              <a:rPr lang="en-US" altLang="en-US" sz="1800" dirty="0">
                <a:solidFill>
                  <a:srgbClr val="000000"/>
                </a:solidFill>
                <a:latin typeface="Garamond (Body)"/>
              </a:rPr>
              <a:t>6)</a:t>
            </a:r>
            <a:endParaRPr lang="en-US" dirty="0">
              <a:solidFill>
                <a:srgbClr val="000000"/>
              </a:solidFill>
              <a:latin typeface="Garamond (Body)"/>
            </a:endParaRPr>
          </a:p>
          <a:p>
            <a:r>
              <a:rPr lang="en-US" dirty="0">
                <a:solidFill>
                  <a:srgbClr val="000000"/>
                </a:solidFill>
                <a:latin typeface="Garamond (Body)"/>
              </a:rPr>
              <a:t>Minimizing false negatives can in turn improve user satisfaction and retention.</a:t>
            </a:r>
          </a:p>
          <a:p>
            <a:endParaRPr lang="en-US" dirty="0">
              <a:solidFill>
                <a:srgbClr val="000000"/>
              </a:solidFill>
              <a:latin typeface="Garamond (Body)"/>
            </a:endParaRPr>
          </a:p>
          <a:p>
            <a:pPr algn="l"/>
            <a:endParaRPr lang="en-US" b="0" i="0" dirty="0">
              <a:solidFill>
                <a:srgbClr val="0D0D0D"/>
              </a:solidFill>
              <a:effectLst/>
              <a:latin typeface="Söhne"/>
            </a:endParaRPr>
          </a:p>
        </p:txBody>
      </p:sp>
    </p:spTree>
    <p:extLst>
      <p:ext uri="{BB962C8B-B14F-4D97-AF65-F5344CB8AC3E}">
        <p14:creationId xmlns:p14="http://schemas.microsoft.com/office/powerpoint/2010/main" val="1681753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D99F39-F1F0-9A13-0020-A50F3436A3B4}"/>
              </a:ext>
            </a:extLst>
          </p:cNvPr>
          <p:cNvSpPr txBox="1"/>
          <p:nvPr/>
        </p:nvSpPr>
        <p:spPr>
          <a:xfrm>
            <a:off x="960581" y="566677"/>
            <a:ext cx="10353963" cy="4524315"/>
          </a:xfrm>
          <a:prstGeom prst="rect">
            <a:avLst/>
          </a:prstGeom>
          <a:noFill/>
        </p:spPr>
        <p:txBody>
          <a:bodyPr wrap="square">
            <a:spAutoFit/>
          </a:bodyPr>
          <a:lstStyle/>
          <a:p>
            <a:pPr algn="l"/>
            <a:r>
              <a:rPr lang="en-US" b="1" dirty="0">
                <a:solidFill>
                  <a:srgbClr val="000000"/>
                </a:solidFill>
                <a:latin typeface="Garamond (Body)"/>
              </a:rPr>
              <a:t>RECOMMENDATION</a:t>
            </a:r>
          </a:p>
          <a:p>
            <a:pPr algn="l">
              <a:buFont typeface="+mj-lt"/>
              <a:buAutoNum type="arabicPeriod"/>
            </a:pPr>
            <a:r>
              <a:rPr lang="en-US" dirty="0">
                <a:solidFill>
                  <a:srgbClr val="000000"/>
                </a:solidFill>
                <a:latin typeface="Garamond (Body)"/>
              </a:rPr>
              <a:t>Retention Strategies:</a:t>
            </a:r>
          </a:p>
          <a:p>
            <a:pPr algn="l"/>
            <a:r>
              <a:rPr lang="en-US" dirty="0">
                <a:solidFill>
                  <a:srgbClr val="000000"/>
                </a:solidFill>
                <a:latin typeface="Garamond (Body)"/>
              </a:rPr>
              <a:t>Implement proactive measures such as personalized offers, discounts, loyalty programs, and improved customer service to enhance customer satisfaction and loyalty. </a:t>
            </a:r>
          </a:p>
          <a:p>
            <a:pPr algn="l"/>
            <a:r>
              <a:rPr lang="en-US" dirty="0">
                <a:solidFill>
                  <a:srgbClr val="000000"/>
                </a:solidFill>
                <a:latin typeface="Garamond (Body)"/>
              </a:rPr>
              <a:t>2. Service Improvement:</a:t>
            </a:r>
          </a:p>
          <a:p>
            <a:pPr algn="l"/>
            <a:r>
              <a:rPr lang="en-US" dirty="0">
                <a:solidFill>
                  <a:srgbClr val="000000"/>
                </a:solidFill>
                <a:latin typeface="Garamond (Body)"/>
              </a:rPr>
              <a:t>a.) Identify areas for service improvement based on customer feedback and complaints.</a:t>
            </a:r>
          </a:p>
          <a:p>
            <a:pPr algn="l"/>
            <a:r>
              <a:rPr lang="en-US" dirty="0">
                <a:solidFill>
                  <a:srgbClr val="000000"/>
                </a:solidFill>
                <a:latin typeface="Garamond (Body)"/>
              </a:rPr>
              <a:t>b.) Address issues related to service quality, network reliability, billing transparency, and customer support to reduce dissatisfaction and churn.</a:t>
            </a:r>
          </a:p>
          <a:p>
            <a:pPr algn="l"/>
            <a:r>
              <a:rPr lang="en-US" dirty="0">
                <a:solidFill>
                  <a:srgbClr val="000000"/>
                </a:solidFill>
                <a:latin typeface="Garamond (Body)"/>
              </a:rPr>
              <a:t>3. Communication and Engagement: Provide relevant and timely information about new services, upgrades, and promotions to keep customers informed and engaged.</a:t>
            </a:r>
          </a:p>
          <a:p>
            <a:r>
              <a:rPr lang="en-US" dirty="0">
                <a:solidFill>
                  <a:srgbClr val="000000"/>
                </a:solidFill>
                <a:latin typeface="Garamond (Body)"/>
              </a:rPr>
              <a:t>4. Feedback from customers through surveys, feedback forms, and customer support interactions to gauge satisfaction and identify areas for improvement.</a:t>
            </a:r>
          </a:p>
          <a:p>
            <a:r>
              <a:rPr lang="en-US" dirty="0">
                <a:solidFill>
                  <a:srgbClr val="000000"/>
                </a:solidFill>
                <a:latin typeface="Garamond (Body)"/>
              </a:rPr>
              <a:t>5. Regularly monitor churn rate, customer satisfaction scores, and customer lifetime value to assess the impact of retention initiatives.</a:t>
            </a:r>
          </a:p>
          <a:p>
            <a:endParaRPr lang="en-US" dirty="0">
              <a:solidFill>
                <a:srgbClr val="000000"/>
              </a:solidFill>
              <a:latin typeface="Garamond (Body)"/>
            </a:endParaRPr>
          </a:p>
          <a:p>
            <a:pPr lvl="1" algn="l"/>
            <a:endParaRPr lang="en-US" dirty="0">
              <a:solidFill>
                <a:srgbClr val="0D0D0D"/>
              </a:solidFill>
              <a:latin typeface="Söhne"/>
            </a:endParaRPr>
          </a:p>
        </p:txBody>
      </p:sp>
    </p:spTree>
    <p:extLst>
      <p:ext uri="{BB962C8B-B14F-4D97-AF65-F5344CB8AC3E}">
        <p14:creationId xmlns:p14="http://schemas.microsoft.com/office/powerpoint/2010/main" val="310910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7CC7080-21D5-4E06-96BC-CEE1A8B18CEA}"/>
              </a:ext>
            </a:extLst>
          </p:cNvPr>
          <p:cNvSpPr txBox="1"/>
          <p:nvPr/>
        </p:nvSpPr>
        <p:spPr>
          <a:xfrm>
            <a:off x="742951" y="444628"/>
            <a:ext cx="10758488" cy="5632311"/>
          </a:xfrm>
          <a:prstGeom prst="rect">
            <a:avLst/>
          </a:prstGeom>
          <a:noFill/>
        </p:spPr>
        <p:txBody>
          <a:bodyPr wrap="square" rtlCol="0">
            <a:spAutoFit/>
          </a:bodyPr>
          <a:lstStyle/>
          <a:p>
            <a:pPr algn="just"/>
            <a:r>
              <a:rPr lang="en-US" sz="2000" dirty="0">
                <a:solidFill>
                  <a:srgbClr val="0D0D0D"/>
                </a:solidFill>
                <a:cs typeface="Times New Roman" panose="02020603050405020304" pitchFamily="18" charset="0"/>
              </a:rPr>
              <a:t>ConnectTel is a leading telecommunications company, a trusted provider of reliable voice, data, and Internet services. They offer telecommunications solutions, including mobile networks, broadband connections, and enterprise solutions.</a:t>
            </a:r>
          </a:p>
          <a:p>
            <a:pPr algn="just"/>
            <a:endParaRPr lang="en-US" sz="2000" dirty="0">
              <a:solidFill>
                <a:srgbClr val="0D0D0D"/>
              </a:solidFill>
              <a:cs typeface="Times New Roman" panose="02020603050405020304" pitchFamily="18" charset="0"/>
            </a:endParaRPr>
          </a:p>
          <a:p>
            <a:pPr algn="just"/>
            <a:r>
              <a:rPr lang="en-US" sz="2000" dirty="0">
                <a:solidFill>
                  <a:srgbClr val="0D0D0D"/>
                </a:solidFill>
                <a:cs typeface="Times New Roman" panose="02020603050405020304" pitchFamily="18" charset="0"/>
              </a:rPr>
              <a:t>PROBLEM DEFINITION</a:t>
            </a:r>
          </a:p>
          <a:p>
            <a:pPr algn="just"/>
            <a:r>
              <a:rPr lang="en-US" sz="2000" dirty="0">
                <a:solidFill>
                  <a:srgbClr val="0D0D0D"/>
                </a:solidFill>
                <a:cs typeface="Times New Roman" panose="02020603050405020304" pitchFamily="18" charset="0"/>
              </a:rPr>
              <a:t>The problem we aim to solve is customer churn prediction for ConnectTel Telecom Company. Customer churn, also known as customer attrition, is where customers cease their relationship with a company or switch to a competitor. This poses a significant threat to its business sustainability and growth. High churn rates can lead to revenue loss and decreased profitability.</a:t>
            </a:r>
          </a:p>
          <a:p>
            <a:pPr algn="just"/>
            <a:endParaRPr lang="en-US" sz="2000" dirty="0">
              <a:solidFill>
                <a:srgbClr val="0D0D0D"/>
              </a:solidFill>
              <a:cs typeface="Times New Roman" panose="02020603050405020304" pitchFamily="18" charset="0"/>
            </a:endParaRPr>
          </a:p>
          <a:p>
            <a:pPr algn="just"/>
            <a:r>
              <a:rPr lang="en-US" sz="2000" dirty="0">
                <a:solidFill>
                  <a:srgbClr val="0D0D0D"/>
                </a:solidFill>
                <a:cs typeface="Times New Roman" panose="02020603050405020304" pitchFamily="18" charset="0"/>
              </a:rPr>
              <a:t>With the use of data analytics and machine learning techniques on the customer churn data, our objective is to develop a customer churn prediction system. This system will enable ConnectTel to:</a:t>
            </a:r>
          </a:p>
          <a:p>
            <a:pPr algn="just"/>
            <a:endParaRPr lang="en-US" sz="2000" dirty="0">
              <a:solidFill>
                <a:srgbClr val="0D0D0D"/>
              </a:solidFill>
              <a:cs typeface="Times New Roman" panose="02020603050405020304" pitchFamily="18" charset="0"/>
            </a:endParaRPr>
          </a:p>
          <a:p>
            <a:pPr algn="l">
              <a:buFont typeface="+mj-lt"/>
              <a:buAutoNum type="arabicPeriod"/>
            </a:pPr>
            <a:r>
              <a:rPr lang="en-US" sz="2000" dirty="0">
                <a:solidFill>
                  <a:srgbClr val="0D0D0D"/>
                </a:solidFill>
                <a:cs typeface="Times New Roman" panose="02020603050405020304" pitchFamily="18" charset="0"/>
              </a:rPr>
              <a:t>Identify customers who are at risk of churning.</a:t>
            </a:r>
          </a:p>
          <a:p>
            <a:pPr algn="l">
              <a:buFont typeface="+mj-lt"/>
              <a:buAutoNum type="arabicPeriod"/>
            </a:pPr>
            <a:r>
              <a:rPr lang="en-US" sz="2000" dirty="0">
                <a:solidFill>
                  <a:srgbClr val="0D0D0D"/>
                </a:solidFill>
                <a:cs typeface="Times New Roman" panose="02020603050405020304" pitchFamily="18" charset="0"/>
              </a:rPr>
              <a:t>Understand the factors and behaviors that contribute to churn.</a:t>
            </a:r>
          </a:p>
          <a:p>
            <a:pPr algn="l">
              <a:buFont typeface="+mj-lt"/>
              <a:buAutoNum type="arabicPeriod"/>
            </a:pPr>
            <a:r>
              <a:rPr lang="en-US" sz="2000" dirty="0">
                <a:solidFill>
                  <a:srgbClr val="0D0D0D"/>
                </a:solidFill>
                <a:cs typeface="Times New Roman" panose="02020603050405020304" pitchFamily="18" charset="0"/>
              </a:rPr>
              <a:t>Predict future churn events with high accuracy.</a:t>
            </a:r>
          </a:p>
          <a:p>
            <a:pPr algn="l">
              <a:buFont typeface="+mj-lt"/>
              <a:buAutoNum type="arabicPeriod"/>
            </a:pPr>
            <a:r>
              <a:rPr lang="en-US" sz="2000" dirty="0">
                <a:solidFill>
                  <a:srgbClr val="0D0D0D"/>
                </a:solidFill>
                <a:cs typeface="Times New Roman" panose="02020603050405020304" pitchFamily="18" charset="0"/>
              </a:rPr>
              <a:t>Implement retention strategies to retain valuable customers.</a:t>
            </a:r>
          </a:p>
          <a:p>
            <a:pPr algn="l">
              <a:buFont typeface="+mj-lt"/>
              <a:buAutoNum type="arabicPeriod"/>
            </a:pPr>
            <a:r>
              <a:rPr lang="en-US" sz="2000" dirty="0">
                <a:solidFill>
                  <a:srgbClr val="0D0D0D"/>
                </a:solidFill>
                <a:cs typeface="Times New Roman" panose="02020603050405020304" pitchFamily="18" charset="0"/>
              </a:rPr>
              <a:t>Enhance customer loyalty, satisfaction, and long-term profitability.</a:t>
            </a:r>
          </a:p>
        </p:txBody>
      </p:sp>
    </p:spTree>
    <p:extLst>
      <p:ext uri="{BB962C8B-B14F-4D97-AF65-F5344CB8AC3E}">
        <p14:creationId xmlns:p14="http://schemas.microsoft.com/office/powerpoint/2010/main" val="1620434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72186B-58E8-576F-1057-55F314553612}"/>
              </a:ext>
            </a:extLst>
          </p:cNvPr>
          <p:cNvSpPr txBox="1"/>
          <p:nvPr/>
        </p:nvSpPr>
        <p:spPr>
          <a:xfrm>
            <a:off x="829426" y="527134"/>
            <a:ext cx="10708857" cy="5632311"/>
          </a:xfrm>
          <a:prstGeom prst="rect">
            <a:avLst/>
          </a:prstGeom>
          <a:noFill/>
        </p:spPr>
        <p:txBody>
          <a:bodyPr wrap="square" rtlCol="0">
            <a:spAutoFit/>
          </a:bodyPr>
          <a:lstStyle/>
          <a:p>
            <a:r>
              <a:rPr lang="en-US" sz="2000" b="1" spc="-5" dirty="0">
                <a:latin typeface="Garamond (Body)"/>
                <a:ea typeface="Georgia" panose="02040502050405020303" pitchFamily="18" charset="0"/>
                <a:cs typeface="Georgia" panose="02040502050405020303" pitchFamily="18" charset="0"/>
              </a:rPr>
              <a:t>EXPLORATORY DATA ANALYSIS:  </a:t>
            </a:r>
          </a:p>
          <a:p>
            <a:r>
              <a:rPr lang="en-US" sz="2000" dirty="0">
                <a:latin typeface="Garamond (Body)"/>
              </a:rPr>
              <a:t>We conducted exploratory data analysis to understand the characteristics and distributions of variables in the dataset.</a:t>
            </a:r>
          </a:p>
          <a:p>
            <a:endParaRPr lang="en-US" sz="2000" dirty="0">
              <a:latin typeface="Garamond (Body)"/>
            </a:endParaRPr>
          </a:p>
          <a:p>
            <a:r>
              <a:rPr lang="en-US" sz="2000" dirty="0">
                <a:latin typeface="Garamond (Body)"/>
              </a:rPr>
              <a:t>To begin the customer Churn prediction, we load the Connect Tel customer data set using Python via </a:t>
            </a:r>
            <a:r>
              <a:rPr lang="en-US" sz="2000" dirty="0" err="1">
                <a:latin typeface="Garamond (Body)"/>
              </a:rPr>
              <a:t>Jupyter</a:t>
            </a:r>
            <a:r>
              <a:rPr lang="en-US" sz="2000" dirty="0">
                <a:latin typeface="Garamond (Body)"/>
              </a:rPr>
              <a:t> Notebook, we display basic information about the dataset, and we show the summary statistics for numerical columns. Also, we check the first few rows of the DataFrame to understand its structure and contents, then we look for any missing values, we check for duplicates, and Finally, we visualize the distribution of the target variable 'Churn’ and ‘Churn’ relationship with some key feature e. g Contract and Tenure.</a:t>
            </a:r>
          </a:p>
          <a:p>
            <a:endParaRPr lang="en-US" sz="2000" dirty="0">
              <a:latin typeface="Garamond (Body)"/>
            </a:endParaRPr>
          </a:p>
          <a:p>
            <a:r>
              <a:rPr lang="en-US" sz="2000" dirty="0">
                <a:latin typeface="Garamond (Body)"/>
              </a:rPr>
              <a:t>Churn rate</a:t>
            </a:r>
          </a:p>
          <a:p>
            <a:r>
              <a:rPr lang="en-US" sz="2000" dirty="0">
                <a:latin typeface="Garamond (Body)"/>
              </a:rPr>
              <a:t>No    = 73.5%</a:t>
            </a:r>
          </a:p>
          <a:p>
            <a:r>
              <a:rPr lang="en-US" sz="2000" dirty="0">
                <a:latin typeface="Garamond (Body)"/>
              </a:rPr>
              <a:t>Yes    = 26.5%  This shows that overall we have a Low Churn rate.</a:t>
            </a:r>
          </a:p>
          <a:p>
            <a:r>
              <a:rPr lang="en-US" sz="2000" u="sng" dirty="0">
                <a:latin typeface="Garamond (Body)"/>
              </a:rPr>
              <a:t>Contract</a:t>
            </a:r>
            <a:r>
              <a:rPr lang="en-US" sz="2000" dirty="0">
                <a:latin typeface="Garamond (Body)"/>
              </a:rPr>
              <a:t> = Monthly (55%), one year(20.9%), and Two years(24.1%),  meaning we have a Large number of Customers on Monthly subscriptions.</a:t>
            </a:r>
          </a:p>
          <a:p>
            <a:r>
              <a:rPr lang="en-US" sz="2000" u="sng" dirty="0">
                <a:latin typeface="Garamond (Body)"/>
              </a:rPr>
              <a:t>For tenure</a:t>
            </a:r>
            <a:r>
              <a:rPr lang="en-US" sz="2000" dirty="0">
                <a:latin typeface="Garamond (Body)"/>
              </a:rPr>
              <a:t>, we have a visualization display that shows that a Large number of New Customers left within a short period.</a:t>
            </a:r>
          </a:p>
        </p:txBody>
      </p:sp>
    </p:spTree>
    <p:extLst>
      <p:ext uri="{BB962C8B-B14F-4D97-AF65-F5344CB8AC3E}">
        <p14:creationId xmlns:p14="http://schemas.microsoft.com/office/powerpoint/2010/main" val="646689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C6589A-3524-FD37-3458-B79D7263A68D}"/>
              </a:ext>
            </a:extLst>
          </p:cNvPr>
          <p:cNvSpPr txBox="1"/>
          <p:nvPr/>
        </p:nvSpPr>
        <p:spPr>
          <a:xfrm>
            <a:off x="755840" y="557319"/>
            <a:ext cx="10680320" cy="5632311"/>
          </a:xfrm>
          <a:prstGeom prst="rect">
            <a:avLst/>
          </a:prstGeom>
          <a:noFill/>
        </p:spPr>
        <p:txBody>
          <a:bodyPr wrap="square" rtlCol="0">
            <a:spAutoFit/>
          </a:bodyPr>
          <a:lstStyle/>
          <a:p>
            <a:r>
              <a:rPr lang="en-US" b="1" dirty="0"/>
              <a:t>EXPLORE CORRELATIONS</a:t>
            </a:r>
          </a:p>
          <a:p>
            <a:r>
              <a:rPr lang="en-US" b="1" spc="-5" dirty="0">
                <a:latin typeface="Garamond (Body)"/>
              </a:rPr>
              <a:t>Correlation refers to the statistical relationship between two entities.</a:t>
            </a:r>
          </a:p>
          <a:p>
            <a:r>
              <a:rPr lang="en-US" b="1" dirty="0"/>
              <a:t>For the </a:t>
            </a:r>
            <a:r>
              <a:rPr lang="en-US" sz="1800" b="1" spc="-5" dirty="0">
                <a:effectLst/>
                <a:latin typeface="Garamond (Body)"/>
                <a:ea typeface="Georgia" panose="02040502050405020303" pitchFamily="18" charset="0"/>
                <a:cs typeface="Georgia" panose="02040502050405020303" pitchFamily="18" charset="0"/>
              </a:rPr>
              <a:t>customer Churn data, we explored correlations for numerical &amp; categorical  variables by selecting numerical features, categorical features and plotting a correlation matrix</a:t>
            </a:r>
          </a:p>
          <a:p>
            <a:endParaRPr lang="en-US" b="1" spc="-5" dirty="0">
              <a:latin typeface="Garamond (Body)"/>
            </a:endParaRPr>
          </a:p>
          <a:p>
            <a:r>
              <a:rPr lang="en-US" b="1" spc="-5" dirty="0">
                <a:latin typeface="Garamond (Body)"/>
              </a:rPr>
              <a:t>																						    								</a:t>
            </a:r>
          </a:p>
          <a:p>
            <a:endParaRPr lang="en-US" b="1" spc="-5" dirty="0">
              <a:latin typeface="Garamond (Body)"/>
            </a:endParaRPr>
          </a:p>
          <a:p>
            <a:endParaRPr lang="en-US" b="1" spc="-5" dirty="0">
              <a:latin typeface="Garamond (Body)"/>
            </a:endParaRPr>
          </a:p>
          <a:p>
            <a:endParaRPr lang="en-US" b="1" spc="-5" dirty="0">
              <a:latin typeface="Garamond (Body)"/>
            </a:endParaRPr>
          </a:p>
          <a:p>
            <a:endParaRPr lang="en-US" b="1" spc="-5" dirty="0">
              <a:latin typeface="Garamond (Body)"/>
            </a:endParaRPr>
          </a:p>
          <a:p>
            <a:endParaRPr lang="en-US" b="1" spc="-5" dirty="0">
              <a:latin typeface="Garamond (Body)"/>
            </a:endParaRPr>
          </a:p>
          <a:p>
            <a:endParaRPr lang="en-US" b="1" spc="-5" dirty="0">
              <a:latin typeface="Garamond (Body)"/>
            </a:endParaRPr>
          </a:p>
          <a:p>
            <a:endParaRPr lang="en-US" b="1" spc="-5" dirty="0">
              <a:latin typeface="Garamond (Body)"/>
            </a:endParaRPr>
          </a:p>
          <a:p>
            <a:endParaRPr lang="en-US" b="1" spc="-5" dirty="0">
              <a:latin typeface="Garamond (Body)"/>
            </a:endParaRPr>
          </a:p>
          <a:p>
            <a:endParaRPr lang="en-US" b="1" spc="-5" dirty="0">
              <a:latin typeface="Garamond (Body)"/>
            </a:endParaRPr>
          </a:p>
          <a:p>
            <a:endParaRPr lang="en-US" b="1" dirty="0"/>
          </a:p>
          <a:p>
            <a:endParaRPr lang="en-US" b="1" dirty="0"/>
          </a:p>
          <a:p>
            <a:endParaRPr lang="en-US" b="1" dirty="0"/>
          </a:p>
          <a:p>
            <a:endParaRPr lang="en-US" b="1" dirty="0"/>
          </a:p>
        </p:txBody>
      </p:sp>
      <p:pic>
        <p:nvPicPr>
          <p:cNvPr id="8" name="Picture 7">
            <a:extLst>
              <a:ext uri="{FF2B5EF4-FFF2-40B4-BE49-F238E27FC236}">
                <a16:creationId xmlns:a16="http://schemas.microsoft.com/office/drawing/2014/main" id="{E111298F-1293-AAAD-12BB-8A3847F2A338}"/>
              </a:ext>
            </a:extLst>
          </p:cNvPr>
          <p:cNvPicPr>
            <a:picLocks noChangeAspect="1"/>
          </p:cNvPicPr>
          <p:nvPr/>
        </p:nvPicPr>
        <p:blipFill>
          <a:blip r:embed="rId2"/>
          <a:stretch>
            <a:fillRect/>
          </a:stretch>
        </p:blipFill>
        <p:spPr>
          <a:xfrm>
            <a:off x="848208" y="1889276"/>
            <a:ext cx="4197517" cy="2631924"/>
          </a:xfrm>
          <a:prstGeom prst="rect">
            <a:avLst/>
          </a:prstGeom>
        </p:spPr>
      </p:pic>
      <p:sp>
        <p:nvSpPr>
          <p:cNvPr id="9" name="TextBox 8">
            <a:extLst>
              <a:ext uri="{FF2B5EF4-FFF2-40B4-BE49-F238E27FC236}">
                <a16:creationId xmlns:a16="http://schemas.microsoft.com/office/drawing/2014/main" id="{F166F4B6-72A9-4840-277D-4F29AD57BEFC}"/>
              </a:ext>
            </a:extLst>
          </p:cNvPr>
          <p:cNvSpPr txBox="1"/>
          <p:nvPr/>
        </p:nvSpPr>
        <p:spPr>
          <a:xfrm>
            <a:off x="848208" y="4638426"/>
            <a:ext cx="4197517" cy="1200329"/>
          </a:xfrm>
          <a:prstGeom prst="rect">
            <a:avLst/>
          </a:prstGeom>
          <a:noFill/>
        </p:spPr>
        <p:txBody>
          <a:bodyPr wrap="square" rtlCol="0">
            <a:spAutoFit/>
          </a:bodyPr>
          <a:lstStyle/>
          <a:p>
            <a:r>
              <a:rPr lang="en-US" dirty="0"/>
              <a:t>From the Numerical correlation matrix, we were able to show that features like TotalCharges, Tenure and MonthlyCharges are  highly correlated to each other.</a:t>
            </a:r>
          </a:p>
        </p:txBody>
      </p:sp>
      <p:pic>
        <p:nvPicPr>
          <p:cNvPr id="10" name="Picture 9">
            <a:extLst>
              <a:ext uri="{FF2B5EF4-FFF2-40B4-BE49-F238E27FC236}">
                <a16:creationId xmlns:a16="http://schemas.microsoft.com/office/drawing/2014/main" id="{A402ADA5-52CE-9583-C85B-2D4FAA67878A}"/>
              </a:ext>
            </a:extLst>
          </p:cNvPr>
          <p:cNvPicPr>
            <a:picLocks noChangeAspect="1"/>
          </p:cNvPicPr>
          <p:nvPr/>
        </p:nvPicPr>
        <p:blipFill>
          <a:blip r:embed="rId3"/>
          <a:stretch>
            <a:fillRect/>
          </a:stretch>
        </p:blipFill>
        <p:spPr>
          <a:xfrm>
            <a:off x="5365214" y="1889276"/>
            <a:ext cx="6070946" cy="2749150"/>
          </a:xfrm>
          <a:prstGeom prst="rect">
            <a:avLst/>
          </a:prstGeom>
        </p:spPr>
      </p:pic>
      <p:sp>
        <p:nvSpPr>
          <p:cNvPr id="12" name="TextBox 11">
            <a:extLst>
              <a:ext uri="{FF2B5EF4-FFF2-40B4-BE49-F238E27FC236}">
                <a16:creationId xmlns:a16="http://schemas.microsoft.com/office/drawing/2014/main" id="{2E7A2BDA-ADB4-359C-BA58-14C226890403}"/>
              </a:ext>
            </a:extLst>
          </p:cNvPr>
          <p:cNvSpPr txBox="1"/>
          <p:nvPr/>
        </p:nvSpPr>
        <p:spPr>
          <a:xfrm>
            <a:off x="5365213" y="4641352"/>
            <a:ext cx="6279615" cy="1200329"/>
          </a:xfrm>
          <a:prstGeom prst="rect">
            <a:avLst/>
          </a:prstGeom>
          <a:noFill/>
        </p:spPr>
        <p:txBody>
          <a:bodyPr wrap="square" rtlCol="0">
            <a:spAutoFit/>
          </a:bodyPr>
          <a:lstStyle/>
          <a:p>
            <a:r>
              <a:rPr lang="en-US" dirty="0"/>
              <a:t>From the Categorical correlation matrix, features like Multiple_lines, Phone_services, Online_security,</a:t>
            </a:r>
          </a:p>
          <a:p>
            <a:r>
              <a:rPr lang="en-US" dirty="0"/>
              <a:t>Online_backup, Device protection, Tech Support, </a:t>
            </a:r>
            <a:r>
              <a:rPr lang="en-US" dirty="0" err="1"/>
              <a:t>Streaming_movies</a:t>
            </a:r>
            <a:r>
              <a:rPr lang="en-US" dirty="0"/>
              <a:t>, Streaming_tv are  highly correlated to each other.</a:t>
            </a:r>
          </a:p>
        </p:txBody>
      </p:sp>
    </p:spTree>
    <p:extLst>
      <p:ext uri="{BB962C8B-B14F-4D97-AF65-F5344CB8AC3E}">
        <p14:creationId xmlns:p14="http://schemas.microsoft.com/office/powerpoint/2010/main" val="370684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513948-7313-D523-DE65-6F9B3E04AB3E}"/>
              </a:ext>
            </a:extLst>
          </p:cNvPr>
          <p:cNvSpPr txBox="1"/>
          <p:nvPr/>
        </p:nvSpPr>
        <p:spPr>
          <a:xfrm>
            <a:off x="826265" y="660400"/>
            <a:ext cx="10426700" cy="923330"/>
          </a:xfrm>
          <a:prstGeom prst="rect">
            <a:avLst/>
          </a:prstGeom>
          <a:noFill/>
        </p:spPr>
        <p:txBody>
          <a:bodyPr wrap="square" rtlCol="0">
            <a:spAutoFit/>
          </a:bodyPr>
          <a:lstStyle/>
          <a:p>
            <a:r>
              <a:rPr lang="en-US" b="1" spc="-5" dirty="0">
                <a:latin typeface="Garamond (Body)"/>
              </a:rPr>
              <a:t>UNIVARIATE ANALYSIS</a:t>
            </a:r>
          </a:p>
          <a:p>
            <a:r>
              <a:rPr lang="en-US" b="1" spc="-5" dirty="0">
                <a:latin typeface="Garamond (Body)"/>
              </a:rPr>
              <a:t>In order to describe a type of data which consist of observations on a single attribute we use univariate analysis.  For Connect Tel churn dataset, we observed the following</a:t>
            </a:r>
          </a:p>
        </p:txBody>
      </p:sp>
      <p:pic>
        <p:nvPicPr>
          <p:cNvPr id="5" name="Picture 4">
            <a:extLst>
              <a:ext uri="{FF2B5EF4-FFF2-40B4-BE49-F238E27FC236}">
                <a16:creationId xmlns:a16="http://schemas.microsoft.com/office/drawing/2014/main" id="{DDA14E15-8D00-C714-4124-066DF5D5DFA4}"/>
              </a:ext>
            </a:extLst>
          </p:cNvPr>
          <p:cNvPicPr>
            <a:picLocks noChangeAspect="1"/>
          </p:cNvPicPr>
          <p:nvPr/>
        </p:nvPicPr>
        <p:blipFill>
          <a:blip r:embed="rId2"/>
          <a:stretch>
            <a:fillRect/>
          </a:stretch>
        </p:blipFill>
        <p:spPr>
          <a:xfrm>
            <a:off x="8120504" y="1988586"/>
            <a:ext cx="3132461" cy="2215213"/>
          </a:xfrm>
          <a:prstGeom prst="rect">
            <a:avLst/>
          </a:prstGeom>
        </p:spPr>
      </p:pic>
      <p:pic>
        <p:nvPicPr>
          <p:cNvPr id="6" name="Picture 5">
            <a:extLst>
              <a:ext uri="{FF2B5EF4-FFF2-40B4-BE49-F238E27FC236}">
                <a16:creationId xmlns:a16="http://schemas.microsoft.com/office/drawing/2014/main" id="{204303A1-DBDA-86A6-5DA2-6A9CFFD4C83F}"/>
              </a:ext>
            </a:extLst>
          </p:cNvPr>
          <p:cNvPicPr>
            <a:picLocks noChangeAspect="1"/>
          </p:cNvPicPr>
          <p:nvPr/>
        </p:nvPicPr>
        <p:blipFill>
          <a:blip r:embed="rId3"/>
          <a:stretch>
            <a:fillRect/>
          </a:stretch>
        </p:blipFill>
        <p:spPr>
          <a:xfrm>
            <a:off x="4583554" y="1988586"/>
            <a:ext cx="3132461" cy="2282807"/>
          </a:xfrm>
          <a:prstGeom prst="rect">
            <a:avLst/>
          </a:prstGeom>
        </p:spPr>
      </p:pic>
      <p:pic>
        <p:nvPicPr>
          <p:cNvPr id="7" name="Picture 6">
            <a:extLst>
              <a:ext uri="{FF2B5EF4-FFF2-40B4-BE49-F238E27FC236}">
                <a16:creationId xmlns:a16="http://schemas.microsoft.com/office/drawing/2014/main" id="{3176D0BE-8106-C4E6-A622-02793A24826B}"/>
              </a:ext>
            </a:extLst>
          </p:cNvPr>
          <p:cNvPicPr>
            <a:picLocks noChangeAspect="1"/>
          </p:cNvPicPr>
          <p:nvPr/>
        </p:nvPicPr>
        <p:blipFill>
          <a:blip r:embed="rId4"/>
          <a:stretch>
            <a:fillRect/>
          </a:stretch>
        </p:blipFill>
        <p:spPr>
          <a:xfrm>
            <a:off x="826265" y="1988586"/>
            <a:ext cx="3404212" cy="2279912"/>
          </a:xfrm>
          <a:prstGeom prst="rect">
            <a:avLst/>
          </a:prstGeom>
        </p:spPr>
      </p:pic>
      <p:sp>
        <p:nvSpPr>
          <p:cNvPr id="9" name="TextBox 8">
            <a:extLst>
              <a:ext uri="{FF2B5EF4-FFF2-40B4-BE49-F238E27FC236}">
                <a16:creationId xmlns:a16="http://schemas.microsoft.com/office/drawing/2014/main" id="{B639719A-4011-8E3D-E835-65394365B019}"/>
              </a:ext>
            </a:extLst>
          </p:cNvPr>
          <p:cNvSpPr txBox="1"/>
          <p:nvPr/>
        </p:nvSpPr>
        <p:spPr>
          <a:xfrm>
            <a:off x="826265" y="4054207"/>
            <a:ext cx="3404212" cy="1795750"/>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692C00A7-8935-93CB-D493-D8212C3A5ED3}"/>
              </a:ext>
            </a:extLst>
          </p:cNvPr>
          <p:cNvSpPr txBox="1"/>
          <p:nvPr/>
        </p:nvSpPr>
        <p:spPr>
          <a:xfrm>
            <a:off x="4719964" y="4506657"/>
            <a:ext cx="2996051" cy="923330"/>
          </a:xfrm>
          <a:prstGeom prst="rect">
            <a:avLst/>
          </a:prstGeom>
          <a:noFill/>
        </p:spPr>
        <p:txBody>
          <a:bodyPr wrap="square" rtlCol="0">
            <a:spAutoFit/>
          </a:bodyPr>
          <a:lstStyle/>
          <a:p>
            <a:r>
              <a:rPr lang="en-US" dirty="0"/>
              <a:t>A visual display of the contract type that majority of customers are subscribed to.</a:t>
            </a:r>
          </a:p>
        </p:txBody>
      </p:sp>
      <p:sp>
        <p:nvSpPr>
          <p:cNvPr id="12" name="TextBox 11">
            <a:extLst>
              <a:ext uri="{FF2B5EF4-FFF2-40B4-BE49-F238E27FC236}">
                <a16:creationId xmlns:a16="http://schemas.microsoft.com/office/drawing/2014/main" id="{91D92B0E-E28B-591B-7179-B6AD9D88AC3B}"/>
              </a:ext>
            </a:extLst>
          </p:cNvPr>
          <p:cNvSpPr txBox="1"/>
          <p:nvPr/>
        </p:nvSpPr>
        <p:spPr>
          <a:xfrm>
            <a:off x="1043198" y="4459062"/>
            <a:ext cx="3404212" cy="1200329"/>
          </a:xfrm>
          <a:prstGeom prst="rect">
            <a:avLst/>
          </a:prstGeom>
          <a:noFill/>
        </p:spPr>
        <p:txBody>
          <a:bodyPr wrap="square" rtlCol="0">
            <a:spAutoFit/>
          </a:bodyPr>
          <a:lstStyle/>
          <a:p>
            <a:r>
              <a:rPr lang="en-US" dirty="0"/>
              <a:t>The bar plot displays the total count of customers who are still loyal to the brand and their services and those who have left the brand</a:t>
            </a:r>
          </a:p>
        </p:txBody>
      </p:sp>
      <p:sp>
        <p:nvSpPr>
          <p:cNvPr id="13" name="TextBox 12">
            <a:extLst>
              <a:ext uri="{FF2B5EF4-FFF2-40B4-BE49-F238E27FC236}">
                <a16:creationId xmlns:a16="http://schemas.microsoft.com/office/drawing/2014/main" id="{9B4964DF-302E-05AD-7865-029C920E75B6}"/>
              </a:ext>
            </a:extLst>
          </p:cNvPr>
          <p:cNvSpPr txBox="1"/>
          <p:nvPr/>
        </p:nvSpPr>
        <p:spPr>
          <a:xfrm>
            <a:off x="8120504" y="4459062"/>
            <a:ext cx="3404212" cy="1477328"/>
          </a:xfrm>
          <a:prstGeom prst="rect">
            <a:avLst/>
          </a:prstGeom>
          <a:noFill/>
        </p:spPr>
        <p:txBody>
          <a:bodyPr wrap="square" rtlCol="0">
            <a:spAutoFit/>
          </a:bodyPr>
          <a:lstStyle/>
          <a:p>
            <a:r>
              <a:rPr lang="en-US" dirty="0"/>
              <a:t>Tenure means longevity and its is obvious from the histogram plot above that a very high amount of New subscribers left and some Long-time subscribers to.</a:t>
            </a:r>
          </a:p>
        </p:txBody>
      </p:sp>
    </p:spTree>
    <p:extLst>
      <p:ext uri="{BB962C8B-B14F-4D97-AF65-F5344CB8AC3E}">
        <p14:creationId xmlns:p14="http://schemas.microsoft.com/office/powerpoint/2010/main" val="130860363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F6729C-90F0-1484-7D91-D788EE935336}"/>
              </a:ext>
            </a:extLst>
          </p:cNvPr>
          <p:cNvSpPr txBox="1"/>
          <p:nvPr/>
        </p:nvSpPr>
        <p:spPr>
          <a:xfrm>
            <a:off x="826265" y="660400"/>
            <a:ext cx="10426700" cy="923330"/>
          </a:xfrm>
          <a:prstGeom prst="rect">
            <a:avLst/>
          </a:prstGeom>
          <a:noFill/>
        </p:spPr>
        <p:txBody>
          <a:bodyPr wrap="square" rtlCol="0">
            <a:spAutoFit/>
          </a:bodyPr>
          <a:lstStyle/>
          <a:p>
            <a:r>
              <a:rPr lang="en-US" b="1" spc="-5" dirty="0">
                <a:latin typeface="Garamond (Body)"/>
              </a:rPr>
              <a:t>BIVARIATE ANALYSIS</a:t>
            </a:r>
          </a:p>
          <a:p>
            <a:r>
              <a:rPr lang="en-US" b="1" spc="-5" dirty="0">
                <a:latin typeface="Garamond (Body)"/>
              </a:rPr>
              <a:t>In order to describe a type of data which consist of observations on a two attributes we use bivariate analysis.  For Connect Tel churn dataset,  we analyzed various Categories and we observed the following</a:t>
            </a:r>
          </a:p>
        </p:txBody>
      </p:sp>
      <p:pic>
        <p:nvPicPr>
          <p:cNvPr id="5" name="Picture 4">
            <a:extLst>
              <a:ext uri="{FF2B5EF4-FFF2-40B4-BE49-F238E27FC236}">
                <a16:creationId xmlns:a16="http://schemas.microsoft.com/office/drawing/2014/main" id="{640975E2-1FAD-F727-39AC-4637EE7A0BD2}"/>
              </a:ext>
            </a:extLst>
          </p:cNvPr>
          <p:cNvPicPr>
            <a:picLocks noChangeAspect="1"/>
          </p:cNvPicPr>
          <p:nvPr/>
        </p:nvPicPr>
        <p:blipFill>
          <a:blip r:embed="rId2"/>
          <a:stretch>
            <a:fillRect/>
          </a:stretch>
        </p:blipFill>
        <p:spPr>
          <a:xfrm>
            <a:off x="545278" y="1925705"/>
            <a:ext cx="3497912" cy="2073417"/>
          </a:xfrm>
          <a:prstGeom prst="rect">
            <a:avLst/>
          </a:prstGeom>
        </p:spPr>
      </p:pic>
      <p:pic>
        <p:nvPicPr>
          <p:cNvPr id="7" name="Picture 6">
            <a:extLst>
              <a:ext uri="{FF2B5EF4-FFF2-40B4-BE49-F238E27FC236}">
                <a16:creationId xmlns:a16="http://schemas.microsoft.com/office/drawing/2014/main" id="{D491D7F9-DFD0-51E6-1D6A-8D2207D52CD5}"/>
              </a:ext>
            </a:extLst>
          </p:cNvPr>
          <p:cNvPicPr>
            <a:picLocks noChangeAspect="1"/>
          </p:cNvPicPr>
          <p:nvPr/>
        </p:nvPicPr>
        <p:blipFill>
          <a:blip r:embed="rId3"/>
          <a:stretch>
            <a:fillRect/>
          </a:stretch>
        </p:blipFill>
        <p:spPr>
          <a:xfrm>
            <a:off x="4024112" y="1925705"/>
            <a:ext cx="4031006" cy="2073416"/>
          </a:xfrm>
          <a:prstGeom prst="rect">
            <a:avLst/>
          </a:prstGeom>
        </p:spPr>
      </p:pic>
      <p:pic>
        <p:nvPicPr>
          <p:cNvPr id="8" name="Picture 7">
            <a:extLst>
              <a:ext uri="{FF2B5EF4-FFF2-40B4-BE49-F238E27FC236}">
                <a16:creationId xmlns:a16="http://schemas.microsoft.com/office/drawing/2014/main" id="{1779D362-DDE2-A05B-211C-E9E6A04D77B8}"/>
              </a:ext>
            </a:extLst>
          </p:cNvPr>
          <p:cNvPicPr>
            <a:picLocks noChangeAspect="1"/>
          </p:cNvPicPr>
          <p:nvPr/>
        </p:nvPicPr>
        <p:blipFill>
          <a:blip r:embed="rId4"/>
          <a:stretch>
            <a:fillRect/>
          </a:stretch>
        </p:blipFill>
        <p:spPr>
          <a:xfrm>
            <a:off x="8055118" y="1925704"/>
            <a:ext cx="3591605" cy="2073417"/>
          </a:xfrm>
          <a:prstGeom prst="rect">
            <a:avLst/>
          </a:prstGeom>
        </p:spPr>
      </p:pic>
      <p:sp>
        <p:nvSpPr>
          <p:cNvPr id="10" name="TextBox 9">
            <a:extLst>
              <a:ext uri="{FF2B5EF4-FFF2-40B4-BE49-F238E27FC236}">
                <a16:creationId xmlns:a16="http://schemas.microsoft.com/office/drawing/2014/main" id="{02C994AF-43FD-848C-AA01-7E1271899123}"/>
              </a:ext>
            </a:extLst>
          </p:cNvPr>
          <p:cNvSpPr txBox="1"/>
          <p:nvPr/>
        </p:nvSpPr>
        <p:spPr>
          <a:xfrm>
            <a:off x="826265" y="3999121"/>
            <a:ext cx="3497912" cy="1754326"/>
          </a:xfrm>
          <a:prstGeom prst="rect">
            <a:avLst/>
          </a:prstGeom>
          <a:noFill/>
        </p:spPr>
        <p:txBody>
          <a:bodyPr wrap="square" rtlCol="0">
            <a:spAutoFit/>
          </a:bodyPr>
          <a:lstStyle/>
          <a:p>
            <a:r>
              <a:rPr lang="en-US" dirty="0"/>
              <a:t>We plotted a box plot to show customers relative to Churn. It was observed that most customers stayed Loyal and fewer customers left within a short tenure with Connect Tel.</a:t>
            </a:r>
          </a:p>
        </p:txBody>
      </p:sp>
      <p:sp>
        <p:nvSpPr>
          <p:cNvPr id="11" name="TextBox 10">
            <a:extLst>
              <a:ext uri="{FF2B5EF4-FFF2-40B4-BE49-F238E27FC236}">
                <a16:creationId xmlns:a16="http://schemas.microsoft.com/office/drawing/2014/main" id="{E04FAD67-DAE1-856B-A141-9C1EED242852}"/>
              </a:ext>
            </a:extLst>
          </p:cNvPr>
          <p:cNvSpPr txBox="1"/>
          <p:nvPr/>
        </p:nvSpPr>
        <p:spPr>
          <a:xfrm>
            <a:off x="4324177" y="4131325"/>
            <a:ext cx="3641018" cy="1200329"/>
          </a:xfrm>
          <a:prstGeom prst="rect">
            <a:avLst/>
          </a:prstGeom>
          <a:noFill/>
        </p:spPr>
        <p:txBody>
          <a:bodyPr wrap="square" rtlCol="0">
            <a:spAutoFit/>
          </a:bodyPr>
          <a:lstStyle/>
          <a:p>
            <a:r>
              <a:rPr lang="en-US" dirty="0"/>
              <a:t>For the payment method to Churn, a lot of Customers who use Electronic Check Churned more when compared to other payment methods.</a:t>
            </a:r>
          </a:p>
        </p:txBody>
      </p:sp>
      <p:sp>
        <p:nvSpPr>
          <p:cNvPr id="12" name="TextBox 11">
            <a:extLst>
              <a:ext uri="{FF2B5EF4-FFF2-40B4-BE49-F238E27FC236}">
                <a16:creationId xmlns:a16="http://schemas.microsoft.com/office/drawing/2014/main" id="{6CA82FB7-9242-4956-5108-08EB9988D501}"/>
              </a:ext>
            </a:extLst>
          </p:cNvPr>
          <p:cNvSpPr txBox="1"/>
          <p:nvPr/>
        </p:nvSpPr>
        <p:spPr>
          <a:xfrm>
            <a:off x="8229600" y="4175393"/>
            <a:ext cx="3338111" cy="1200329"/>
          </a:xfrm>
          <a:prstGeom prst="rect">
            <a:avLst/>
          </a:prstGeom>
          <a:noFill/>
        </p:spPr>
        <p:txBody>
          <a:bodyPr wrap="square" rtlCol="0">
            <a:spAutoFit/>
          </a:bodyPr>
          <a:lstStyle/>
          <a:p>
            <a:r>
              <a:rPr lang="en-US" dirty="0"/>
              <a:t>This scatterplot shows that the higher the Monthly charges payed by the customers the Higher the TotalCharges.</a:t>
            </a:r>
          </a:p>
        </p:txBody>
      </p:sp>
    </p:spTree>
    <p:extLst>
      <p:ext uri="{BB962C8B-B14F-4D97-AF65-F5344CB8AC3E}">
        <p14:creationId xmlns:p14="http://schemas.microsoft.com/office/powerpoint/2010/main" val="190208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83EA23-5CB7-3653-2297-89370AC08F75}"/>
              </a:ext>
            </a:extLst>
          </p:cNvPr>
          <p:cNvSpPr txBox="1"/>
          <p:nvPr/>
        </p:nvSpPr>
        <p:spPr>
          <a:xfrm>
            <a:off x="826265" y="660400"/>
            <a:ext cx="10426700" cy="1200329"/>
          </a:xfrm>
          <a:prstGeom prst="rect">
            <a:avLst/>
          </a:prstGeom>
          <a:noFill/>
        </p:spPr>
        <p:txBody>
          <a:bodyPr wrap="square" rtlCol="0">
            <a:spAutoFit/>
          </a:bodyPr>
          <a:lstStyle/>
          <a:p>
            <a:r>
              <a:rPr lang="en-US" b="1" spc="-5" dirty="0">
                <a:latin typeface="Garamond (Body)"/>
              </a:rPr>
              <a:t>MULTI-VARIATE ANALYSIS</a:t>
            </a:r>
          </a:p>
          <a:p>
            <a:r>
              <a:rPr lang="en-US" b="1" spc="-5" dirty="0">
                <a:latin typeface="Garamond (Body)"/>
              </a:rPr>
              <a:t>To describe a type of data which consists of observations on more than two attributes we use Multivariate analysis. The Multivariate tells a different story compared to others and we were able to observe the following</a:t>
            </a:r>
          </a:p>
        </p:txBody>
      </p:sp>
      <p:pic>
        <p:nvPicPr>
          <p:cNvPr id="5" name="Picture 4">
            <a:extLst>
              <a:ext uri="{FF2B5EF4-FFF2-40B4-BE49-F238E27FC236}">
                <a16:creationId xmlns:a16="http://schemas.microsoft.com/office/drawing/2014/main" id="{56200BD5-D78F-420A-7C3E-3305F482872C}"/>
              </a:ext>
            </a:extLst>
          </p:cNvPr>
          <p:cNvPicPr>
            <a:picLocks noChangeAspect="1"/>
          </p:cNvPicPr>
          <p:nvPr/>
        </p:nvPicPr>
        <p:blipFill>
          <a:blip r:embed="rId2"/>
          <a:stretch>
            <a:fillRect/>
          </a:stretch>
        </p:blipFill>
        <p:spPr>
          <a:xfrm>
            <a:off x="826265" y="1860729"/>
            <a:ext cx="3238959" cy="2039242"/>
          </a:xfrm>
          <a:prstGeom prst="rect">
            <a:avLst/>
          </a:prstGeom>
        </p:spPr>
      </p:pic>
      <p:pic>
        <p:nvPicPr>
          <p:cNvPr id="6" name="Picture 5">
            <a:extLst>
              <a:ext uri="{FF2B5EF4-FFF2-40B4-BE49-F238E27FC236}">
                <a16:creationId xmlns:a16="http://schemas.microsoft.com/office/drawing/2014/main" id="{A3578A19-5D3F-1AB5-0B8F-94B5039C98B8}"/>
              </a:ext>
            </a:extLst>
          </p:cNvPr>
          <p:cNvPicPr>
            <a:picLocks noChangeAspect="1"/>
          </p:cNvPicPr>
          <p:nvPr/>
        </p:nvPicPr>
        <p:blipFill>
          <a:blip r:embed="rId3"/>
          <a:stretch>
            <a:fillRect/>
          </a:stretch>
        </p:blipFill>
        <p:spPr>
          <a:xfrm>
            <a:off x="4331698" y="1860729"/>
            <a:ext cx="3344988" cy="2039242"/>
          </a:xfrm>
          <a:prstGeom prst="rect">
            <a:avLst/>
          </a:prstGeom>
        </p:spPr>
      </p:pic>
      <p:pic>
        <p:nvPicPr>
          <p:cNvPr id="7" name="Picture 6">
            <a:extLst>
              <a:ext uri="{FF2B5EF4-FFF2-40B4-BE49-F238E27FC236}">
                <a16:creationId xmlns:a16="http://schemas.microsoft.com/office/drawing/2014/main" id="{85AE1E7B-35D4-75C0-A7A5-C99394032F60}"/>
              </a:ext>
            </a:extLst>
          </p:cNvPr>
          <p:cNvPicPr>
            <a:picLocks noChangeAspect="1"/>
          </p:cNvPicPr>
          <p:nvPr/>
        </p:nvPicPr>
        <p:blipFill>
          <a:blip r:embed="rId4"/>
          <a:stretch>
            <a:fillRect/>
          </a:stretch>
        </p:blipFill>
        <p:spPr>
          <a:xfrm>
            <a:off x="7943161" y="1860729"/>
            <a:ext cx="3309804" cy="2039242"/>
          </a:xfrm>
          <a:prstGeom prst="rect">
            <a:avLst/>
          </a:prstGeom>
        </p:spPr>
      </p:pic>
      <p:sp>
        <p:nvSpPr>
          <p:cNvPr id="8" name="TextBox 7">
            <a:extLst>
              <a:ext uri="{FF2B5EF4-FFF2-40B4-BE49-F238E27FC236}">
                <a16:creationId xmlns:a16="http://schemas.microsoft.com/office/drawing/2014/main" id="{E429D159-7C46-F7D7-D053-86FE92EBD99B}"/>
              </a:ext>
            </a:extLst>
          </p:cNvPr>
          <p:cNvSpPr txBox="1"/>
          <p:nvPr/>
        </p:nvSpPr>
        <p:spPr>
          <a:xfrm>
            <a:off x="826265" y="4031311"/>
            <a:ext cx="3238959" cy="1754326"/>
          </a:xfrm>
          <a:prstGeom prst="rect">
            <a:avLst/>
          </a:prstGeom>
          <a:noFill/>
        </p:spPr>
        <p:txBody>
          <a:bodyPr wrap="square" rtlCol="0">
            <a:spAutoFit/>
          </a:bodyPr>
          <a:lstStyle/>
          <a:p>
            <a:r>
              <a:rPr lang="en-US" dirty="0"/>
              <a:t>We made a plot of Contract and Tenure against Churn and we noticed that customers on a year and two year contract churn more when viewed over a very Long period of time.</a:t>
            </a:r>
          </a:p>
        </p:txBody>
      </p:sp>
      <p:sp>
        <p:nvSpPr>
          <p:cNvPr id="9" name="TextBox 8">
            <a:extLst>
              <a:ext uri="{FF2B5EF4-FFF2-40B4-BE49-F238E27FC236}">
                <a16:creationId xmlns:a16="http://schemas.microsoft.com/office/drawing/2014/main" id="{88ED564E-49DE-4F38-6840-E41317BF6179}"/>
              </a:ext>
            </a:extLst>
          </p:cNvPr>
          <p:cNvSpPr txBox="1"/>
          <p:nvPr/>
        </p:nvSpPr>
        <p:spPr>
          <a:xfrm>
            <a:off x="4331698" y="3983603"/>
            <a:ext cx="3344988" cy="1477328"/>
          </a:xfrm>
          <a:prstGeom prst="rect">
            <a:avLst/>
          </a:prstGeom>
          <a:noFill/>
        </p:spPr>
        <p:txBody>
          <a:bodyPr wrap="square" rtlCol="0">
            <a:spAutoFit/>
          </a:bodyPr>
          <a:lstStyle/>
          <a:p>
            <a:r>
              <a:rPr lang="en-US" dirty="0"/>
              <a:t>Plotted Partner and Tenure against Churn and we noticed that customers with partner churn more when viewed over the years.</a:t>
            </a:r>
          </a:p>
          <a:p>
            <a:endParaRPr lang="en-US" dirty="0"/>
          </a:p>
        </p:txBody>
      </p:sp>
      <p:sp>
        <p:nvSpPr>
          <p:cNvPr id="10" name="TextBox 9">
            <a:extLst>
              <a:ext uri="{FF2B5EF4-FFF2-40B4-BE49-F238E27FC236}">
                <a16:creationId xmlns:a16="http://schemas.microsoft.com/office/drawing/2014/main" id="{961AF033-9E76-B727-0B45-79A7CA0F3496}"/>
              </a:ext>
            </a:extLst>
          </p:cNvPr>
          <p:cNvSpPr txBox="1"/>
          <p:nvPr/>
        </p:nvSpPr>
        <p:spPr>
          <a:xfrm>
            <a:off x="7890573" y="3983603"/>
            <a:ext cx="3686526" cy="2031325"/>
          </a:xfrm>
          <a:prstGeom prst="rect">
            <a:avLst/>
          </a:prstGeom>
          <a:noFill/>
        </p:spPr>
        <p:txBody>
          <a:bodyPr wrap="square" rtlCol="0">
            <a:spAutoFit/>
          </a:bodyPr>
          <a:lstStyle/>
          <a:p>
            <a:r>
              <a:rPr lang="en-US" dirty="0"/>
              <a:t>We also plotted Online Security and Tenure against Churn and we noticed that customers with existing online security churn more when viewed over the years compared to customers with No online security &amp; No Internet service.</a:t>
            </a:r>
          </a:p>
        </p:txBody>
      </p:sp>
    </p:spTree>
    <p:extLst>
      <p:ext uri="{BB962C8B-B14F-4D97-AF65-F5344CB8AC3E}">
        <p14:creationId xmlns:p14="http://schemas.microsoft.com/office/powerpoint/2010/main" val="1530219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71BA30-1D18-193D-6447-96194B4739D7}"/>
              </a:ext>
            </a:extLst>
          </p:cNvPr>
          <p:cNvSpPr txBox="1"/>
          <p:nvPr/>
        </p:nvSpPr>
        <p:spPr>
          <a:xfrm>
            <a:off x="914448" y="672431"/>
            <a:ext cx="10603735" cy="5355312"/>
          </a:xfrm>
          <a:prstGeom prst="rect">
            <a:avLst/>
          </a:prstGeom>
          <a:noFill/>
        </p:spPr>
        <p:txBody>
          <a:bodyPr wrap="square" rtlCol="0">
            <a:spAutoFit/>
          </a:bodyPr>
          <a:lstStyle/>
          <a:p>
            <a:r>
              <a:rPr lang="en-US" b="1" spc="-5" dirty="0">
                <a:latin typeface="Garamond (Body)"/>
              </a:rPr>
              <a:t>FEATURE ENGINEERING</a:t>
            </a:r>
          </a:p>
          <a:p>
            <a:r>
              <a:rPr lang="en-US" dirty="0"/>
              <a:t>Feature engineering is a machine learning technique for creating new features or variables that are not in the existing training set.</a:t>
            </a:r>
          </a:p>
          <a:p>
            <a:r>
              <a:rPr lang="en-US" dirty="0"/>
              <a:t>We applied this technique and created a new feature called  '</a:t>
            </a:r>
            <a:r>
              <a:rPr lang="en-US" dirty="0" err="1"/>
              <a:t>tenure_category</a:t>
            </a:r>
            <a:r>
              <a:rPr lang="en-US" dirty="0"/>
              <a:t>' from 'tenure’. The </a:t>
            </a:r>
            <a:r>
              <a:rPr lang="en-US" dirty="0" err="1"/>
              <a:t>tenure_category</a:t>
            </a:r>
            <a:r>
              <a:rPr lang="en-US" dirty="0"/>
              <a:t> was segmented into three  i.) New customer  ii.) mid-level customer and  iii.)</a:t>
            </a:r>
            <a:r>
              <a:rPr lang="en-US" dirty="0" err="1"/>
              <a:t>Longtenure_customer</a:t>
            </a:r>
            <a:endParaRPr lang="en-US" dirty="0"/>
          </a:p>
          <a:p>
            <a:r>
              <a:rPr lang="en-US" dirty="0"/>
              <a:t>This Segmentation was used to capture underlying patterns or relationships in the data. it will  also help to improve model interpretability and lead to improved model performance.</a:t>
            </a:r>
          </a:p>
          <a:p>
            <a:endParaRPr lang="en-US" dirty="0"/>
          </a:p>
          <a:p>
            <a:r>
              <a:rPr lang="en-US" b="1" dirty="0"/>
              <a:t>ENCODING CATEGORICAL VARIABLES</a:t>
            </a:r>
          </a:p>
          <a:p>
            <a:r>
              <a:rPr lang="en-US" dirty="0"/>
              <a:t>Encoding categorical variables is the process of converting categorical data into numerical format, which can be used as input for machine learning algorithms. </a:t>
            </a:r>
          </a:p>
          <a:p>
            <a:r>
              <a:rPr lang="en-US" dirty="0"/>
              <a:t>There are several methods for encoding categorical variables</a:t>
            </a:r>
          </a:p>
          <a:p>
            <a:pPr marL="342900" indent="-342900">
              <a:buAutoNum type="arabicPeriod"/>
            </a:pPr>
            <a:r>
              <a:rPr lang="en-US" dirty="0"/>
              <a:t>Ordinal Encoding: Assigning integer values to categories based on their natural ordering. </a:t>
            </a:r>
          </a:p>
          <a:p>
            <a:pPr marL="342900" indent="-342900">
              <a:buAutoNum type="arabicPeriod"/>
            </a:pPr>
            <a:r>
              <a:rPr lang="en-US" dirty="0"/>
              <a:t>One-Hot Encoding: Creating binary (0/1) dummy variables for each category.</a:t>
            </a:r>
          </a:p>
          <a:p>
            <a:pPr marL="342900" indent="-342900">
              <a:buAutoNum type="arabicPeriod"/>
            </a:pPr>
            <a:r>
              <a:rPr lang="en-US" dirty="0"/>
              <a:t>Label Encoding: Assigning integer labels to categories, each category is mapped to a unique integer value. </a:t>
            </a:r>
          </a:p>
          <a:p>
            <a:pPr marL="342900" indent="-342900">
              <a:buAutoNum type="arabicPeriod"/>
            </a:pPr>
            <a:r>
              <a:rPr lang="en-US" dirty="0"/>
              <a:t>Target Encoding (Mean Encoding): Replacing categories with the mean of the target variable.</a:t>
            </a:r>
          </a:p>
          <a:p>
            <a:endParaRPr lang="en-US" dirty="0"/>
          </a:p>
          <a:p>
            <a:r>
              <a:rPr lang="en-US" dirty="0"/>
              <a:t>For this data set, we used </a:t>
            </a:r>
            <a:r>
              <a:rPr lang="en-US" b="1" dirty="0"/>
              <a:t>One-hot encoding </a:t>
            </a:r>
            <a:r>
              <a:rPr lang="en-US" dirty="0"/>
              <a:t>to create dummy variables for each category as input for machine learning algorithms. # Perform one-hot encoding:  </a:t>
            </a:r>
            <a:r>
              <a:rPr lang="en-US" dirty="0" err="1"/>
              <a:t>df</a:t>
            </a:r>
            <a:r>
              <a:rPr lang="en-US" dirty="0"/>
              <a:t> = </a:t>
            </a:r>
            <a:r>
              <a:rPr lang="en-US" dirty="0" err="1"/>
              <a:t>pd.get_dummies</a:t>
            </a:r>
            <a:r>
              <a:rPr lang="en-US" dirty="0"/>
              <a:t>(</a:t>
            </a:r>
            <a:r>
              <a:rPr lang="en-US" dirty="0" err="1"/>
              <a:t>data,dtype</a:t>
            </a:r>
            <a:r>
              <a:rPr lang="en-US" dirty="0"/>
              <a:t>="int64",drop_first=True)</a:t>
            </a:r>
            <a:endParaRPr lang="en-US" b="1" spc="-5" dirty="0">
              <a:solidFill>
                <a:srgbClr val="040C28"/>
              </a:solidFill>
              <a:latin typeface="Google Sans"/>
            </a:endParaRPr>
          </a:p>
        </p:txBody>
      </p:sp>
    </p:spTree>
    <p:extLst>
      <p:ext uri="{BB962C8B-B14F-4D97-AF65-F5344CB8AC3E}">
        <p14:creationId xmlns:p14="http://schemas.microsoft.com/office/powerpoint/2010/main" val="1804517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69BE73-10A9-C956-8DF9-1DB1D80353B0}"/>
              </a:ext>
            </a:extLst>
          </p:cNvPr>
          <p:cNvSpPr txBox="1"/>
          <p:nvPr/>
        </p:nvSpPr>
        <p:spPr>
          <a:xfrm>
            <a:off x="1058779" y="757989"/>
            <a:ext cx="10166684" cy="5693866"/>
          </a:xfrm>
          <a:prstGeom prst="rect">
            <a:avLst/>
          </a:prstGeom>
          <a:noFill/>
        </p:spPr>
        <p:txBody>
          <a:bodyPr wrap="square" rtlCol="0">
            <a:spAutoFit/>
          </a:bodyPr>
          <a:lstStyle/>
          <a:p>
            <a:r>
              <a:rPr lang="en-US" b="1" dirty="0"/>
              <a:t>MODEL SELECTION, TRAINING AND VALIDATION</a:t>
            </a:r>
          </a:p>
          <a:p>
            <a:r>
              <a:rPr lang="en-US" dirty="0"/>
              <a:t>Model selection refers to the process of selecting the best machine-learning model or algorithm for a given task</a:t>
            </a:r>
          </a:p>
          <a:p>
            <a:r>
              <a:rPr lang="en-US" dirty="0"/>
              <a:t>For this project, we took the following steps for the process of model selection:</a:t>
            </a:r>
          </a:p>
          <a:p>
            <a:endParaRPr lang="en-US" dirty="0"/>
          </a:p>
          <a:p>
            <a:pPr algn="l">
              <a:buFont typeface="+mj-lt"/>
              <a:buAutoNum type="arabicPeriod"/>
            </a:pPr>
            <a:r>
              <a:rPr lang="en-US" dirty="0"/>
              <a:t>After encoding, we assign the data a variable name(</a:t>
            </a:r>
            <a:r>
              <a:rPr lang="en-US" dirty="0" err="1"/>
              <a:t>df</a:t>
            </a:r>
            <a:r>
              <a:rPr lang="en-US" dirty="0"/>
              <a:t>) and our target variable ‘Churn’ to y. then we scale the data. Scaling features ensures that all features are penalized equally, making the model feature importance scores more interpretable. For this project, the Minmax scaler was used to scale and transform each feature to a given range, typically between 0 and 1. </a:t>
            </a:r>
          </a:p>
          <a:p>
            <a:pPr algn="l">
              <a:buFont typeface="+mj-lt"/>
              <a:buAutoNum type="arabicPeriod"/>
            </a:pPr>
            <a:endParaRPr lang="en-US" dirty="0"/>
          </a:p>
          <a:p>
            <a:pPr algn="l">
              <a:buFont typeface="+mj-lt"/>
              <a:buAutoNum type="arabicPeriod"/>
            </a:pPr>
            <a:r>
              <a:rPr lang="en-US" dirty="0"/>
              <a:t> Splitting Data: The preprocessed data is typically divided into training, validation, and test sets. The training set is used to train the models, the validation set is used to tune hyperparameters and evaluate model performance during training, and the test set is used to evaluate the final selected model's performance.</a:t>
            </a:r>
          </a:p>
          <a:p>
            <a:pPr algn="l"/>
            <a:r>
              <a:rPr lang="en-US" dirty="0"/>
              <a:t> (# </a:t>
            </a:r>
            <a:r>
              <a:rPr lang="en-US" dirty="0" err="1"/>
              <a:t>X_train,X_test,y_train,y_test</a:t>
            </a:r>
            <a:r>
              <a:rPr lang="en-US" dirty="0"/>
              <a:t> = </a:t>
            </a:r>
            <a:r>
              <a:rPr lang="en-US" dirty="0" err="1"/>
              <a:t>train_test_split</a:t>
            </a:r>
            <a:r>
              <a:rPr lang="en-US" dirty="0"/>
              <a:t>(</a:t>
            </a:r>
            <a:r>
              <a:rPr lang="en-US" dirty="0" err="1"/>
              <a:t>scaled_df,y,test_size</a:t>
            </a:r>
            <a:r>
              <a:rPr lang="en-US" dirty="0"/>
              <a:t>=0.2, </a:t>
            </a:r>
            <a:r>
              <a:rPr lang="en-US" dirty="0" err="1"/>
              <a:t>random_state</a:t>
            </a:r>
            <a:r>
              <a:rPr lang="en-US" dirty="0"/>
              <a:t>=42)</a:t>
            </a:r>
          </a:p>
          <a:p>
            <a:pPr algn="l"/>
            <a:endParaRPr lang="en-US" dirty="0"/>
          </a:p>
          <a:p>
            <a:r>
              <a:rPr lang="en-US" dirty="0"/>
              <a:t>The split data was trained on 9 Supervised learning algorithms</a:t>
            </a:r>
          </a:p>
          <a:p>
            <a:r>
              <a:rPr lang="en-US" dirty="0"/>
              <a:t>1.) </a:t>
            </a:r>
            <a:r>
              <a:rPr lang="en-US" dirty="0" err="1"/>
              <a:t>LogisticRegression</a:t>
            </a:r>
            <a:r>
              <a:rPr lang="en-US" dirty="0"/>
              <a:t>()			4) </a:t>
            </a:r>
            <a:r>
              <a:rPr lang="en-US" sz="1800" i="0" u="none" strike="noStrike" kern="1200" dirty="0">
                <a:solidFill>
                  <a:srgbClr val="000000"/>
                </a:solidFill>
                <a:effectLst/>
                <a:latin typeface="Garamond" panose="02020404030301010803" pitchFamily="18" charset="0"/>
              </a:rPr>
              <a:t>Naives Bayes</a:t>
            </a:r>
            <a:r>
              <a:rPr lang="en-US" dirty="0"/>
              <a:t>			7) </a:t>
            </a:r>
            <a:r>
              <a:rPr lang="en-US" sz="1800" i="0" u="none" strike="noStrike" kern="1200" dirty="0">
                <a:solidFill>
                  <a:srgbClr val="000000"/>
                </a:solidFill>
                <a:effectLst/>
                <a:latin typeface="Garamond" panose="02020404030301010803" pitchFamily="18" charset="0"/>
              </a:rPr>
              <a:t>XGB Classifier</a:t>
            </a:r>
            <a:endParaRPr lang="en-US" dirty="0"/>
          </a:p>
          <a:p>
            <a:pPr fontAlgn="ctr"/>
            <a:r>
              <a:rPr lang="en-US" dirty="0"/>
              <a:t>2.) </a:t>
            </a:r>
            <a:r>
              <a:rPr lang="en-US" dirty="0" err="1"/>
              <a:t>RandomForestClassifier</a:t>
            </a:r>
            <a:r>
              <a:rPr lang="en-US" dirty="0"/>
              <a:t>()		5)</a:t>
            </a:r>
            <a:r>
              <a:rPr lang="en-US" sz="1800" i="0" u="none" strike="noStrike" kern="1200" dirty="0">
                <a:solidFill>
                  <a:srgbClr val="000000"/>
                </a:solidFill>
                <a:effectLst/>
                <a:latin typeface="Garamond" panose="02020404030301010803" pitchFamily="18" charset="0"/>
              </a:rPr>
              <a:t> SGD Classifier			8) </a:t>
            </a:r>
            <a:r>
              <a:rPr lang="en-US" sz="1800" i="0" u="none" strike="noStrike" kern="1200" dirty="0" err="1">
                <a:solidFill>
                  <a:srgbClr val="000000"/>
                </a:solidFill>
                <a:effectLst/>
                <a:latin typeface="Garamond" panose="02020404030301010803" pitchFamily="18" charset="0"/>
              </a:rPr>
              <a:t>KNNeighbors</a:t>
            </a:r>
            <a:r>
              <a:rPr lang="en-US" sz="1800" i="0" u="none" strike="noStrike" kern="1200" dirty="0">
                <a:solidFill>
                  <a:srgbClr val="000000"/>
                </a:solidFill>
                <a:effectLst/>
                <a:latin typeface="Garamond" panose="02020404030301010803" pitchFamily="18" charset="0"/>
              </a:rPr>
              <a:t> Classifier</a:t>
            </a:r>
            <a:endParaRPr lang="en-US" dirty="0"/>
          </a:p>
          <a:p>
            <a:pPr fontAlgn="ctr"/>
            <a:r>
              <a:rPr lang="en-US" dirty="0"/>
              <a:t>3.) </a:t>
            </a:r>
            <a:r>
              <a:rPr lang="en-US" dirty="0" err="1"/>
              <a:t>SupportVectorClassifier</a:t>
            </a:r>
            <a:r>
              <a:rPr lang="en-US" dirty="0"/>
              <a:t>()		6)</a:t>
            </a:r>
            <a:r>
              <a:rPr lang="en-US" sz="1800" i="0" u="none" strike="noStrike" kern="1200" dirty="0">
                <a:solidFill>
                  <a:srgbClr val="000000"/>
                </a:solidFill>
                <a:effectLst/>
                <a:latin typeface="Garamond" panose="02020404030301010803" pitchFamily="18" charset="0"/>
              </a:rPr>
              <a:t> Random Forest			9) </a:t>
            </a:r>
            <a:r>
              <a:rPr lang="en-US" sz="2000" i="0" u="none" strike="noStrike" kern="1200" dirty="0">
                <a:solidFill>
                  <a:srgbClr val="000000"/>
                </a:solidFill>
                <a:effectLst/>
                <a:latin typeface="Garamond" panose="02020404030301010803" pitchFamily="18" charset="0"/>
              </a:rPr>
              <a:t>Decision Tree</a:t>
            </a:r>
            <a:endParaRPr lang="en-US" sz="2400" i="0" u="none" strike="noStrike" dirty="0">
              <a:effectLst/>
              <a:latin typeface="Arial" panose="020B0604020202020204" pitchFamily="34" charset="0"/>
            </a:endParaRPr>
          </a:p>
          <a:p>
            <a:pPr marL="0" algn="l" rtl="0" eaLnBrk="1" fontAlgn="ctr" latinLnBrk="0" hangingPunct="1">
              <a:spcBef>
                <a:spcPts val="0"/>
              </a:spcBef>
              <a:spcAft>
                <a:spcPts val="0"/>
              </a:spcAft>
            </a:pPr>
            <a:endParaRPr lang="en-US" sz="2000" b="0" i="0" u="none" strike="noStrike"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31878000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docProps/app.xml><?xml version="1.0" encoding="utf-8"?>
<Properties xmlns="http://schemas.openxmlformats.org/officeDocument/2006/extended-properties" xmlns:vt="http://schemas.openxmlformats.org/officeDocument/2006/docPropsVTypes">
  <Template>TM02900769[[fn=Retrospect]]</Template>
  <TotalTime>3242</TotalTime>
  <Words>2104</Words>
  <Application>Microsoft Office PowerPoint</Application>
  <PresentationFormat>Widescreen</PresentationFormat>
  <Paragraphs>279</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Albertus Extra Bold</vt:lpstr>
      <vt:lpstr>Arial</vt:lpstr>
      <vt:lpstr>Courier New</vt:lpstr>
      <vt:lpstr>Garamond</vt:lpstr>
      <vt:lpstr>Garamond (Body)</vt:lpstr>
      <vt:lpstr>Google Sans</vt:lpstr>
      <vt:lpstr>Söhne</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buraimoh olawale</dc:creator>
  <cp:lastModifiedBy>buraimoh olawale</cp:lastModifiedBy>
  <cp:revision>111</cp:revision>
  <dcterms:created xsi:type="dcterms:W3CDTF">2024-05-10T13:23:01Z</dcterms:created>
  <dcterms:modified xsi:type="dcterms:W3CDTF">2024-06-21T16:32:06Z</dcterms:modified>
</cp:coreProperties>
</file>